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7272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ClrTx/>
              <a:buSzPct val="100000"/>
              <a:buFont typeface="Arial"/>
              <a:buChar char="•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90000"/>
              </a:lnSpc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</p:spPr>
        <p:txBody>
          <a:bodyPr wrap="none">
            <a:spAutoFit/>
          </a:bodyPr>
          <a:lstStyle>
            <a:lvl1pPr algn="r">
              <a:defRPr b="0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rafaelmantovani@utfpr.edu.br" TargetMode="External"/><Relationship Id="rId3" Type="http://schemas.openxmlformats.org/officeDocument/2006/relationships/hyperlink" Target="mailto:adalbertoz@utfpr.edu.br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T62A…"/>
          <p:cNvSpPr txBox="1"/>
          <p:nvPr>
            <p:ph type="ctrTitle"/>
          </p:nvPr>
        </p:nvSpPr>
        <p:spPr>
          <a:xfrm>
            <a:off x="266700" y="244091"/>
            <a:ext cx="8610600" cy="2158668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CT62A</a:t>
            </a:r>
          </a:p>
          <a:p>
            <a:pPr algn="ctr">
              <a:defRPr sz="4300"/>
            </a:pPr>
            <a:r>
              <a:t>Computação 1</a:t>
            </a:r>
          </a:p>
        </p:txBody>
      </p:sp>
      <p:sp>
        <p:nvSpPr>
          <p:cNvPr id="132" name="Aula 05 - Estruturas de Seleção…"/>
          <p:cNvSpPr txBox="1"/>
          <p:nvPr>
            <p:ph type="subTitle" sz="half" idx="1"/>
          </p:nvPr>
        </p:nvSpPr>
        <p:spPr>
          <a:xfrm>
            <a:off x="914400" y="2951602"/>
            <a:ext cx="7315200" cy="1750069"/>
          </a:xfrm>
          <a:prstGeom prst="rect">
            <a:avLst/>
          </a:prstGeom>
        </p:spPr>
        <p:txBody>
          <a:bodyPr/>
          <a:lstStyle/>
          <a:p>
            <a:pPr algn="ctr">
              <a:defRPr b="1" sz="2700">
                <a:solidFill>
                  <a:srgbClr val="000000"/>
                </a:solidFill>
              </a:defRPr>
            </a:pPr>
            <a:r>
              <a:t>Aula 05 - Estruturas de Seleção</a:t>
            </a:r>
          </a:p>
          <a:p>
            <a:pPr algn="ctr">
              <a:defRPr b="1" sz="2700">
                <a:solidFill>
                  <a:srgbClr val="000000"/>
                </a:solidFill>
              </a:defRPr>
            </a:pPr>
          </a:p>
          <a:p>
            <a:pPr algn="ctr">
              <a:defRPr sz="2500">
                <a:solidFill>
                  <a:srgbClr val="000000"/>
                </a:solidFill>
              </a:defRPr>
            </a:pPr>
            <a:r>
              <a:t>Profs. </a:t>
            </a:r>
            <a:r>
              <a:t>Rafael </a:t>
            </a:r>
            <a:r>
              <a:rPr b="1"/>
              <a:t>Mantovani</a:t>
            </a:r>
            <a:r>
              <a:t> e </a:t>
            </a:r>
            <a:r>
              <a:rPr b="1"/>
              <a:t>Adalberto</a:t>
            </a:r>
            <a:r>
              <a:t> Lazarini</a:t>
            </a:r>
          </a:p>
        </p:txBody>
      </p:sp>
      <p:sp>
        <p:nvSpPr>
          <p:cNvPr id="133" name="Apucarana - PR, Brasil"/>
          <p:cNvSpPr txBox="1"/>
          <p:nvPr/>
        </p:nvSpPr>
        <p:spPr>
          <a:xfrm>
            <a:off x="96838" y="6210300"/>
            <a:ext cx="203676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latin typeface="Tw Cen MT"/>
                <a:ea typeface="Tw Cen MT"/>
                <a:cs typeface="Tw Cen MT"/>
                <a:sym typeface="Tw Cen MT"/>
              </a:rPr>
              <a:t>Apucarana - PR, Brasil</a:t>
            </a:r>
          </a:p>
        </p:txBody>
      </p:sp>
      <p:sp>
        <p:nvSpPr>
          <p:cNvPr id="134" name="Universidade Tecnológica Federal do Paraná (UTFPR)"/>
          <p:cNvSpPr txBox="1"/>
          <p:nvPr/>
        </p:nvSpPr>
        <p:spPr>
          <a:xfrm>
            <a:off x="2362200" y="6248400"/>
            <a:ext cx="4418172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>
              <a:def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</p:txBody>
      </p:sp>
      <p:pic>
        <p:nvPicPr>
          <p:cNvPr id="135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10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1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53" y="3116353"/>
            <a:ext cx="2723001" cy="142016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sp>
        <p:nvSpPr>
          <p:cNvPr id="212" name="O que precisamos definir para ter um programa que jogue pedra-papel-tesoura?"/>
          <p:cNvSpPr txBox="1"/>
          <p:nvPr>
            <p:ph type="body" sz="quarter" idx="1"/>
          </p:nvPr>
        </p:nvSpPr>
        <p:spPr>
          <a:xfrm>
            <a:off x="3401658" y="2196649"/>
            <a:ext cx="5242706" cy="899934"/>
          </a:xfrm>
          <a:prstGeom prst="rect">
            <a:avLst/>
          </a:prstGeom>
        </p:spPr>
        <p:txBody>
          <a:bodyPr/>
          <a:lstStyle>
            <a:lvl1pPr marL="319087" indent="-319087">
              <a:defRPr sz="2000"/>
            </a:lvl1pPr>
          </a:lstStyle>
          <a:p>
            <a:pPr/>
            <a:r>
              <a:t>O que precisamos definir para ter um programa que jogue pedra-papel-tesoura?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15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16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53" y="3116353"/>
            <a:ext cx="2723001" cy="142016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sp>
        <p:nvSpPr>
          <p:cNvPr id="217" name="O que precisamos definir para ter um programa que jogue pedra-papel-tesoura?"/>
          <p:cNvSpPr txBox="1"/>
          <p:nvPr>
            <p:ph type="body" sz="quarter" idx="1"/>
          </p:nvPr>
        </p:nvSpPr>
        <p:spPr>
          <a:xfrm>
            <a:off x="3401658" y="2196649"/>
            <a:ext cx="5242706" cy="899934"/>
          </a:xfrm>
          <a:prstGeom prst="rect">
            <a:avLst/>
          </a:prstGeom>
        </p:spPr>
        <p:txBody>
          <a:bodyPr/>
          <a:lstStyle>
            <a:lvl1pPr marL="319087" indent="-319087">
              <a:defRPr sz="2000"/>
            </a:lvl1pPr>
          </a:lstStyle>
          <a:p>
            <a:pPr/>
            <a:r>
              <a:t>O que precisamos definir para ter um programa que jogue pedra-papel-tesoura?</a:t>
            </a:r>
          </a:p>
        </p:txBody>
      </p:sp>
      <p:pic>
        <p:nvPicPr>
          <p:cNvPr id="218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2968057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371819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775581"/>
            <a:ext cx="247651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2 jogadores (2 valores/dados)"/>
          <p:cNvSpPr txBox="1"/>
          <p:nvPr/>
        </p:nvSpPr>
        <p:spPr>
          <a:xfrm>
            <a:off x="4090649" y="2925512"/>
            <a:ext cx="2924360" cy="332741"/>
          </a:xfrm>
          <a:prstGeom prst="rect">
            <a:avLst/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jogadores (2 valores/dados)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24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5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53" y="3116353"/>
            <a:ext cx="2723001" cy="142016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sp>
        <p:nvSpPr>
          <p:cNvPr id="226" name="O que precisamos definir para ter um programa que jogue pedra-papel-tesoura?"/>
          <p:cNvSpPr txBox="1"/>
          <p:nvPr>
            <p:ph type="body" sz="quarter" idx="1"/>
          </p:nvPr>
        </p:nvSpPr>
        <p:spPr>
          <a:xfrm>
            <a:off x="3401658" y="2196649"/>
            <a:ext cx="5242706" cy="899934"/>
          </a:xfrm>
          <a:prstGeom prst="rect">
            <a:avLst/>
          </a:prstGeom>
        </p:spPr>
        <p:txBody>
          <a:bodyPr/>
          <a:lstStyle>
            <a:lvl1pPr marL="319087" indent="-319087">
              <a:defRPr sz="2000"/>
            </a:lvl1pPr>
          </a:lstStyle>
          <a:p>
            <a:pPr/>
            <a:r>
              <a:t>O que precisamos definir para ter um programa que jogue pedra-papel-tesoura?</a:t>
            </a:r>
          </a:p>
        </p:txBody>
      </p:sp>
      <p:pic>
        <p:nvPicPr>
          <p:cNvPr id="227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2968057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371819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775581"/>
            <a:ext cx="247651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2 jogadores (2 valores/dados)"/>
          <p:cNvSpPr txBox="1"/>
          <p:nvPr/>
        </p:nvSpPr>
        <p:spPr>
          <a:xfrm>
            <a:off x="4090649" y="2925512"/>
            <a:ext cx="2924360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jogadores (2 valores/dados)</a:t>
            </a:r>
          </a:p>
        </p:txBody>
      </p:sp>
      <p:sp>
        <p:nvSpPr>
          <p:cNvPr id="231" name="regras (quem ganha?)"/>
          <p:cNvSpPr txBox="1"/>
          <p:nvPr/>
        </p:nvSpPr>
        <p:spPr>
          <a:xfrm>
            <a:off x="4090649" y="3329274"/>
            <a:ext cx="2101936" cy="332741"/>
          </a:xfrm>
          <a:prstGeom prst="rect">
            <a:avLst/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regras (quem ganha?)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34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5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53" y="3116353"/>
            <a:ext cx="2723001" cy="142016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sp>
        <p:nvSpPr>
          <p:cNvPr id="236" name="O que precisamos definir para ter um programa que jogue pedra-papel-tesoura?"/>
          <p:cNvSpPr txBox="1"/>
          <p:nvPr>
            <p:ph type="body" sz="quarter" idx="1"/>
          </p:nvPr>
        </p:nvSpPr>
        <p:spPr>
          <a:xfrm>
            <a:off x="3401658" y="2196649"/>
            <a:ext cx="5242706" cy="899934"/>
          </a:xfrm>
          <a:prstGeom prst="rect">
            <a:avLst/>
          </a:prstGeom>
        </p:spPr>
        <p:txBody>
          <a:bodyPr/>
          <a:lstStyle>
            <a:lvl1pPr marL="319087" indent="-319087">
              <a:defRPr sz="2000"/>
            </a:lvl1pPr>
          </a:lstStyle>
          <a:p>
            <a:pPr/>
            <a:r>
              <a:t>O que precisamos definir para ter um programa que jogue pedra-papel-tesoura?</a:t>
            </a:r>
          </a:p>
        </p:txBody>
      </p:sp>
      <p:pic>
        <p:nvPicPr>
          <p:cNvPr id="237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2968057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371819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775581"/>
            <a:ext cx="247651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2 jogadores (2 valores/dados)"/>
          <p:cNvSpPr txBox="1"/>
          <p:nvPr/>
        </p:nvSpPr>
        <p:spPr>
          <a:xfrm>
            <a:off x="4090649" y="2925512"/>
            <a:ext cx="2924360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jogadores (2 valores/dados)</a:t>
            </a:r>
          </a:p>
        </p:txBody>
      </p:sp>
      <p:sp>
        <p:nvSpPr>
          <p:cNvPr id="241" name="regras (quem ganha?)"/>
          <p:cNvSpPr txBox="1"/>
          <p:nvPr/>
        </p:nvSpPr>
        <p:spPr>
          <a:xfrm>
            <a:off x="4090649" y="3329274"/>
            <a:ext cx="2101936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regras (quem ganha?)</a:t>
            </a:r>
          </a:p>
        </p:txBody>
      </p:sp>
      <p:sp>
        <p:nvSpPr>
          <p:cNvPr id="242" name="encontrar um jeito do computador jogar (no hands!)"/>
          <p:cNvSpPr txBox="1"/>
          <p:nvPr/>
        </p:nvSpPr>
        <p:spPr>
          <a:xfrm>
            <a:off x="4090649" y="3733036"/>
            <a:ext cx="4775261" cy="332741"/>
          </a:xfrm>
          <a:prstGeom prst="rect">
            <a:avLst/>
          </a:prstGeom>
          <a:solidFill>
            <a:srgbClr val="73FD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encontrar um jeito do computador jogar (no hands!)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45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6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53" y="3116353"/>
            <a:ext cx="2723001" cy="1420160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</p:spPr>
      </p:pic>
      <p:sp>
        <p:nvSpPr>
          <p:cNvPr id="247" name="O que precisamos definir para ter um programa que jogue pedra-papel-tesoura?"/>
          <p:cNvSpPr txBox="1"/>
          <p:nvPr>
            <p:ph type="body" sz="quarter" idx="1"/>
          </p:nvPr>
        </p:nvSpPr>
        <p:spPr>
          <a:xfrm>
            <a:off x="3401658" y="2196649"/>
            <a:ext cx="5242706" cy="899934"/>
          </a:xfrm>
          <a:prstGeom prst="rect">
            <a:avLst/>
          </a:prstGeom>
        </p:spPr>
        <p:txBody>
          <a:bodyPr/>
          <a:lstStyle>
            <a:lvl1pPr marL="319087" indent="-319087">
              <a:defRPr sz="2000"/>
            </a:lvl1pPr>
          </a:lstStyle>
          <a:p>
            <a:pPr/>
            <a:r>
              <a:t>O que precisamos definir para ter um programa que jogue pedra-papel-tesoura?</a:t>
            </a:r>
          </a:p>
        </p:txBody>
      </p:sp>
      <p:pic>
        <p:nvPicPr>
          <p:cNvPr id="248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2968057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371819"/>
            <a:ext cx="247651" cy="247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acman.png" descr="pacma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930" y="3775581"/>
            <a:ext cx="247651" cy="24765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2 jogadores (2 valores/dados)"/>
          <p:cNvSpPr txBox="1"/>
          <p:nvPr/>
        </p:nvSpPr>
        <p:spPr>
          <a:xfrm>
            <a:off x="4090649" y="2925512"/>
            <a:ext cx="2924360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jogadores (2 valores/dados)</a:t>
            </a:r>
          </a:p>
        </p:txBody>
      </p:sp>
      <p:sp>
        <p:nvSpPr>
          <p:cNvPr id="252" name="regras (quem ganha?)"/>
          <p:cNvSpPr txBox="1"/>
          <p:nvPr/>
        </p:nvSpPr>
        <p:spPr>
          <a:xfrm>
            <a:off x="4090649" y="3329274"/>
            <a:ext cx="2101936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regras (quem ganha?)</a:t>
            </a:r>
          </a:p>
        </p:txBody>
      </p:sp>
      <p:sp>
        <p:nvSpPr>
          <p:cNvPr id="253" name="encontrar um jeito do computador jogar (no hands!)"/>
          <p:cNvSpPr txBox="1"/>
          <p:nvPr/>
        </p:nvSpPr>
        <p:spPr>
          <a:xfrm>
            <a:off x="4090649" y="3733036"/>
            <a:ext cx="4775261" cy="3327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encontrar um jeito do computador jogar (no hands!)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56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7" name="Regras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Regras</a:t>
            </a:r>
          </a:p>
        </p:txBody>
      </p:sp>
      <p:pic>
        <p:nvPicPr>
          <p:cNvPr id="258" name="Screen Shot 2023-03-29 at 11.02.56.png" descr="Screen Shot 2023-03-29 at 11.0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646" y="2392766"/>
            <a:ext cx="742807" cy="69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 Shot 2023-03-29 at 11.03.02.png" descr="Screen Shot 2023-03-29 at 1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8062" y="4114033"/>
            <a:ext cx="637433" cy="79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 Shot 2023-03-29 at 11.03.06.png" descr="Screen Shot 2023-03-29 at 11.0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0437" y="3178861"/>
            <a:ext cx="563225" cy="84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 Shot 2023-03-29 at 11.03.02.png" descr="Screen Shot 2023-03-29 at 1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1334" y="2340594"/>
            <a:ext cx="637433" cy="79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 Shot 2023-03-29 at 11.02.56.png" descr="Screen Shot 2023-03-29 at 11.0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8647" y="3338500"/>
            <a:ext cx="742807" cy="69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 Shot 2023-03-29 at 11.03.06.png" descr="Screen Shot 2023-03-29 at 11.0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8439" y="4091667"/>
            <a:ext cx="563224" cy="841524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PERDE"/>
          <p:cNvSpPr txBox="1"/>
          <p:nvPr/>
        </p:nvSpPr>
        <p:spPr>
          <a:xfrm>
            <a:off x="3310621" y="1955729"/>
            <a:ext cx="72285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PERDE</a:t>
            </a:r>
          </a:p>
        </p:txBody>
      </p:sp>
      <p:sp>
        <p:nvSpPr>
          <p:cNvPr id="265" name="GANHA"/>
          <p:cNvSpPr txBox="1"/>
          <p:nvPr/>
        </p:nvSpPr>
        <p:spPr>
          <a:xfrm>
            <a:off x="4981354" y="1955729"/>
            <a:ext cx="8783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GANHA</a:t>
            </a:r>
          </a:p>
        </p:txBody>
      </p:sp>
      <p:sp>
        <p:nvSpPr>
          <p:cNvPr id="266" name="Line"/>
          <p:cNvSpPr/>
          <p:nvPr/>
        </p:nvSpPr>
        <p:spPr>
          <a:xfrm flipH="1">
            <a:off x="4272334" y="2738989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7" name="Line"/>
          <p:cNvSpPr/>
          <p:nvPr/>
        </p:nvSpPr>
        <p:spPr>
          <a:xfrm flipH="1">
            <a:off x="4272334" y="3599622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8" name="Line"/>
          <p:cNvSpPr/>
          <p:nvPr/>
        </p:nvSpPr>
        <p:spPr>
          <a:xfrm flipH="1">
            <a:off x="4272334" y="4459949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71" name="1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2" name="Regras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Regras</a:t>
            </a:r>
          </a:p>
        </p:txBody>
      </p:sp>
      <p:pic>
        <p:nvPicPr>
          <p:cNvPr id="273" name="Screen Shot 2023-03-29 at 11.02.56.png" descr="Screen Shot 2023-03-29 at 11.0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0646" y="2392766"/>
            <a:ext cx="742807" cy="69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23-03-29 at 11.03.02.png" descr="Screen Shot 2023-03-29 at 1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8062" y="4114033"/>
            <a:ext cx="637433" cy="79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reen Shot 2023-03-29 at 11.03.06.png" descr="Screen Shot 2023-03-29 at 11.0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0437" y="3178861"/>
            <a:ext cx="563225" cy="841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Screen Shot 2023-03-29 at 11.03.02.png" descr="Screen Shot 2023-03-29 at 11.03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1334" y="2340594"/>
            <a:ext cx="637433" cy="79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creen Shot 2023-03-29 at 11.02.56.png" descr="Screen Shot 2023-03-29 at 11.0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8647" y="3338500"/>
            <a:ext cx="742807" cy="69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creen Shot 2023-03-29 at 11.03.06.png" descr="Screen Shot 2023-03-29 at 11.03.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8439" y="4091667"/>
            <a:ext cx="563224" cy="84152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PERDE"/>
          <p:cNvSpPr txBox="1"/>
          <p:nvPr/>
        </p:nvSpPr>
        <p:spPr>
          <a:xfrm>
            <a:off x="3310621" y="1955729"/>
            <a:ext cx="72285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PERDE</a:t>
            </a:r>
          </a:p>
        </p:txBody>
      </p:sp>
      <p:sp>
        <p:nvSpPr>
          <p:cNvPr id="280" name="GANHA"/>
          <p:cNvSpPr txBox="1"/>
          <p:nvPr/>
        </p:nvSpPr>
        <p:spPr>
          <a:xfrm>
            <a:off x="4981354" y="1955729"/>
            <a:ext cx="8783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GANHA</a:t>
            </a:r>
          </a:p>
        </p:txBody>
      </p:sp>
      <p:sp>
        <p:nvSpPr>
          <p:cNvPr id="281" name="Line"/>
          <p:cNvSpPr/>
          <p:nvPr/>
        </p:nvSpPr>
        <p:spPr>
          <a:xfrm flipH="1">
            <a:off x="4272334" y="2738989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2" name="Line"/>
          <p:cNvSpPr/>
          <p:nvPr/>
        </p:nvSpPr>
        <p:spPr>
          <a:xfrm flipH="1">
            <a:off x="4272334" y="3599622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3" name="Line"/>
          <p:cNvSpPr/>
          <p:nvPr/>
        </p:nvSpPr>
        <p:spPr>
          <a:xfrm flipH="1">
            <a:off x="4272334" y="4459949"/>
            <a:ext cx="637433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4" name="Se ambos os jogadores fazem…"/>
          <p:cNvSpPr txBox="1"/>
          <p:nvPr/>
        </p:nvSpPr>
        <p:spPr>
          <a:xfrm>
            <a:off x="3097765" y="5415858"/>
            <a:ext cx="2986570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Se ambos os jogadores fazem 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a mesma escolha, é um empate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87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8" name="Como jogar contra o computador?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Como jogar contra o computador?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91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2" name="Como jogar contra o computador?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Como jogar contra o computador?</a:t>
            </a:r>
          </a:p>
        </p:txBody>
      </p:sp>
      <p:sp>
        <p:nvSpPr>
          <p:cNvPr id="293" name="Não tem mãos, então temos que mudar o funcionamento"/>
          <p:cNvSpPr txBox="1"/>
          <p:nvPr/>
        </p:nvSpPr>
        <p:spPr>
          <a:xfrm>
            <a:off x="1151687" y="2642594"/>
            <a:ext cx="6840626" cy="4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319087" indent="-319087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lvl1pPr>
          </a:lstStyle>
          <a:p>
            <a:pPr/>
            <a:r>
              <a:t>Não tem mãos, então temos que mudar o funcionamento</a:t>
            </a:r>
          </a:p>
        </p:txBody>
      </p:sp>
      <p:sp>
        <p:nvSpPr>
          <p:cNvPr id="294" name="Ideia: computador pré-seleciona sua escolha (pedra, papel e tesoura),…"/>
          <p:cNvSpPr txBox="1"/>
          <p:nvPr/>
        </p:nvSpPr>
        <p:spPr>
          <a:xfrm>
            <a:off x="1734777" y="3584394"/>
            <a:ext cx="6572063" cy="1577341"/>
          </a:xfrm>
          <a:prstGeom prst="rect">
            <a:avLst/>
          </a:prstGeom>
          <a:solidFill>
            <a:srgbClr val="FFFC79"/>
          </a:solidFill>
          <a:ln w="3810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2600"/>
                </a:solidFill>
              </a:defRPr>
            </a:pPr>
            <a:r>
              <a:t>Ideia: </a:t>
            </a:r>
            <a:r>
              <a:rPr b="0"/>
              <a:t>computador pré-seleciona sua escolha (pedra, papel e tesoura),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e não nos diz nada.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Em sequência fazemos nossa escolha.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Por fim, o programa compara as jogadas e determina quem venceu.</a:t>
            </a:r>
          </a:p>
        </p:txBody>
      </p:sp>
      <p:pic>
        <p:nvPicPr>
          <p:cNvPr id="295" name="idea.png" descr="id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327" y="3429000"/>
            <a:ext cx="622144" cy="622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98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9" name="Como jogar contra o computador?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Como jogar contra o computador?</a:t>
            </a:r>
          </a:p>
        </p:txBody>
      </p:sp>
      <p:sp>
        <p:nvSpPr>
          <p:cNvPr id="300" name="Não tem mãos, então temos que mudar o funcionamento"/>
          <p:cNvSpPr txBox="1"/>
          <p:nvPr/>
        </p:nvSpPr>
        <p:spPr>
          <a:xfrm>
            <a:off x="1151687" y="2642594"/>
            <a:ext cx="6840626" cy="45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marL="319087" indent="-319087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lvl1pPr>
          </a:lstStyle>
          <a:p>
            <a:pPr/>
            <a:r>
              <a:t>Não tem mãos, então temos que mudar o funcionamento</a:t>
            </a:r>
          </a:p>
        </p:txBody>
      </p:sp>
      <p:pic>
        <p:nvPicPr>
          <p:cNvPr id="301" name="idea.png" descr="ide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327" y="3429000"/>
            <a:ext cx="622144" cy="62214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Ideia: computador pré-seleciona sua escolha (pedra, papel e tesoura),…"/>
          <p:cNvSpPr txBox="1"/>
          <p:nvPr/>
        </p:nvSpPr>
        <p:spPr>
          <a:xfrm>
            <a:off x="1734777" y="3584394"/>
            <a:ext cx="6572063" cy="1577341"/>
          </a:xfrm>
          <a:prstGeom prst="rect">
            <a:avLst/>
          </a:prstGeom>
          <a:solidFill>
            <a:srgbClr val="FFFC79"/>
          </a:solidFill>
          <a:ln w="3810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2600"/>
                </a:solidFill>
              </a:defRPr>
            </a:pPr>
            <a:r>
              <a:t>Ideia: </a:t>
            </a:r>
            <a:r>
              <a:rPr b="0"/>
              <a:t>computador pré-seleciona sua escolha (pedra, papel e tesoura),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e não nos diz nada.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Em sequência fazemos nossa escolha.</a:t>
            </a: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endParaRPr b="0"/>
          </a:p>
          <a:p>
            <a:pPr>
              <a:defRPr b="1">
                <a:solidFill>
                  <a:srgbClr val="FF2600"/>
                </a:solidFill>
              </a:defRPr>
            </a:pPr>
            <a:r>
              <a:rPr b="0"/>
              <a:t>Por fim, o programa compara as jogadas e determina quem venceu.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40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14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4" name="Declaração SWITCH"/>
          <p:cNvSpPr txBox="1"/>
          <p:nvPr/>
        </p:nvSpPr>
        <p:spPr>
          <a:xfrm>
            <a:off x="1255464" y="3807555"/>
            <a:ext cx="253058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Declaração SWITCH</a:t>
            </a:r>
          </a:p>
        </p:txBody>
      </p:sp>
      <p:grpSp>
        <p:nvGrpSpPr>
          <p:cNvPr id="147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48" name="Declarações IF, IF-ELSE"/>
          <p:cNvSpPr txBox="1"/>
          <p:nvPr/>
        </p:nvSpPr>
        <p:spPr>
          <a:xfrm>
            <a:off x="1255712" y="3240607"/>
            <a:ext cx="298252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Declarações IF, IF-ELSE</a:t>
            </a:r>
          </a:p>
        </p:txBody>
      </p:sp>
      <p:sp>
        <p:nvSpPr>
          <p:cNvPr id="149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5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56" name="Referências"/>
          <p:cNvSpPr txBox="1"/>
          <p:nvPr/>
        </p:nvSpPr>
        <p:spPr>
          <a:xfrm>
            <a:off x="1267845" y="4374202"/>
            <a:ext cx="15428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05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" name="O jogo executando: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O jogo executando:</a:t>
            </a:r>
          </a:p>
        </p:txBody>
      </p:sp>
      <p:sp>
        <p:nvSpPr>
          <p:cNvPr id="307" name="&gt; Pedra, papel ou tesoura? Pedra"/>
          <p:cNvSpPr/>
          <p:nvPr/>
        </p:nvSpPr>
        <p:spPr>
          <a:xfrm>
            <a:off x="548899" y="3022993"/>
            <a:ext cx="3626153" cy="2371777"/>
          </a:xfrm>
          <a:prstGeom prst="rect">
            <a:avLst/>
          </a:prstGeom>
          <a:solidFill>
            <a:srgbClr val="000000"/>
          </a:solidFill>
          <a:ln w="19050">
            <a:solidFill>
              <a:srgbClr val="73FA79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Pedra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10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1" name="O jogo executando: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O jogo executando:</a:t>
            </a:r>
          </a:p>
        </p:txBody>
      </p:sp>
      <p:sp>
        <p:nvSpPr>
          <p:cNvPr id="312" name="&gt; Pedra, papel ou tesoura? Pedra"/>
          <p:cNvSpPr/>
          <p:nvPr/>
        </p:nvSpPr>
        <p:spPr>
          <a:xfrm>
            <a:off x="548899" y="3022993"/>
            <a:ext cx="3626153" cy="2371777"/>
          </a:xfrm>
          <a:prstGeom prst="rect">
            <a:avLst/>
          </a:prstGeom>
          <a:solidFill>
            <a:srgbClr val="000000"/>
          </a:solidFill>
          <a:ln w="19050">
            <a:solidFill>
              <a:srgbClr val="73FA79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Pedra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</p:txBody>
      </p:sp>
      <p:sp>
        <p:nvSpPr>
          <p:cNvPr id="313" name="O computador pede sua escolha"/>
          <p:cNvSpPr txBox="1"/>
          <p:nvPr/>
        </p:nvSpPr>
        <p:spPr>
          <a:xfrm>
            <a:off x="5018518" y="3262629"/>
            <a:ext cx="30705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O computador pede sua escolha</a:t>
            </a:r>
          </a:p>
        </p:txBody>
      </p:sp>
      <p:sp>
        <p:nvSpPr>
          <p:cNvPr id="314" name="Line"/>
          <p:cNvSpPr/>
          <p:nvPr/>
        </p:nvSpPr>
        <p:spPr>
          <a:xfrm flipH="1">
            <a:off x="4241537" y="3429000"/>
            <a:ext cx="720021" cy="0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17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8" name="O jogo executando: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O jogo executando:</a:t>
            </a:r>
          </a:p>
        </p:txBody>
      </p:sp>
      <p:sp>
        <p:nvSpPr>
          <p:cNvPr id="319" name="&gt; Pedra, papel ou tesoura? Pedra…"/>
          <p:cNvSpPr/>
          <p:nvPr/>
        </p:nvSpPr>
        <p:spPr>
          <a:xfrm>
            <a:off x="548899" y="3022993"/>
            <a:ext cx="3626153" cy="2371777"/>
          </a:xfrm>
          <a:prstGeom prst="rect">
            <a:avLst/>
          </a:prstGeom>
          <a:solidFill>
            <a:srgbClr val="000000"/>
          </a:solidFill>
          <a:ln w="19050">
            <a:solidFill>
              <a:srgbClr val="73FA79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Pedra</a:t>
            </a: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Você ganhou, eu escolhi tesoura.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</p:txBody>
      </p:sp>
      <p:sp>
        <p:nvSpPr>
          <p:cNvPr id="320" name="O computador determina o vencedor"/>
          <p:cNvSpPr txBox="1"/>
          <p:nvPr/>
        </p:nvSpPr>
        <p:spPr>
          <a:xfrm>
            <a:off x="5013464" y="3504076"/>
            <a:ext cx="348760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O computador determina o vencedor</a:t>
            </a:r>
          </a:p>
        </p:txBody>
      </p:sp>
      <p:sp>
        <p:nvSpPr>
          <p:cNvPr id="321" name="Line"/>
          <p:cNvSpPr/>
          <p:nvPr/>
        </p:nvSpPr>
        <p:spPr>
          <a:xfrm flipH="1">
            <a:off x="4187496" y="3670446"/>
            <a:ext cx="769008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24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O jogo executando:"/>
          <p:cNvSpPr txBox="1"/>
          <p:nvPr>
            <p:ph type="body" sz="quarter" idx="1"/>
          </p:nvPr>
        </p:nvSpPr>
        <p:spPr>
          <a:xfrm>
            <a:off x="531686" y="1853309"/>
            <a:ext cx="5242707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O jogo executando:</a:t>
            </a:r>
          </a:p>
        </p:txBody>
      </p:sp>
      <p:sp>
        <p:nvSpPr>
          <p:cNvPr id="326" name="&gt; Pedra, papel ou tesoura? Pedra…"/>
          <p:cNvSpPr/>
          <p:nvPr/>
        </p:nvSpPr>
        <p:spPr>
          <a:xfrm>
            <a:off x="548899" y="3022993"/>
            <a:ext cx="3626153" cy="2371777"/>
          </a:xfrm>
          <a:prstGeom prst="rect">
            <a:avLst/>
          </a:prstGeom>
          <a:solidFill>
            <a:srgbClr val="000000"/>
          </a:solidFill>
          <a:ln w="19050">
            <a:solidFill>
              <a:srgbClr val="73FA79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Pedra</a:t>
            </a: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Você ganhou, eu escolhi tesoura.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Pedra</a:t>
            </a: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Ambos escolhemos pedra, um empate.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Pedra, papel ou tesoura? Papel</a:t>
            </a:r>
          </a:p>
          <a:p>
            <a:pPr>
              <a:defRPr sz="1600">
                <a:solidFill>
                  <a:srgbClr val="00F900"/>
                </a:solidFill>
              </a:defRPr>
            </a:pPr>
            <a:r>
              <a:t>&gt; Eu ganhei, eu escolhi tesoura.</a:t>
            </a:r>
          </a:p>
        </p:txBody>
      </p:sp>
      <p:sp>
        <p:nvSpPr>
          <p:cNvPr id="327" name="Execução gera um empate."/>
          <p:cNvSpPr txBox="1"/>
          <p:nvPr/>
        </p:nvSpPr>
        <p:spPr>
          <a:xfrm>
            <a:off x="4969446" y="4146739"/>
            <a:ext cx="256561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Execução gera um empate.</a:t>
            </a:r>
          </a:p>
        </p:txBody>
      </p:sp>
      <p:sp>
        <p:nvSpPr>
          <p:cNvPr id="328" name="Line"/>
          <p:cNvSpPr/>
          <p:nvPr/>
        </p:nvSpPr>
        <p:spPr>
          <a:xfrm flipH="1">
            <a:off x="4240126" y="4313109"/>
            <a:ext cx="663748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9" name="Execução em que o computador vence."/>
          <p:cNvSpPr txBox="1"/>
          <p:nvPr/>
        </p:nvSpPr>
        <p:spPr>
          <a:xfrm>
            <a:off x="4969446" y="4643490"/>
            <a:ext cx="362746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Execução em que o computador vence.</a:t>
            </a:r>
          </a:p>
        </p:txBody>
      </p:sp>
      <p:sp>
        <p:nvSpPr>
          <p:cNvPr id="330" name="Line"/>
          <p:cNvSpPr/>
          <p:nvPr/>
        </p:nvSpPr>
        <p:spPr>
          <a:xfrm flipH="1">
            <a:off x="4240126" y="4809860"/>
            <a:ext cx="663748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33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4" name="Em descrição narrativa:"/>
          <p:cNvSpPr txBox="1"/>
          <p:nvPr>
            <p:ph type="body" sz="quarter" idx="1"/>
          </p:nvPr>
        </p:nvSpPr>
        <p:spPr>
          <a:xfrm>
            <a:off x="514079" y="1568450"/>
            <a:ext cx="5242706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Em descrição narrativa: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37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8" name="Em descrição narrativa:"/>
          <p:cNvSpPr txBox="1"/>
          <p:nvPr>
            <p:ph type="body" sz="quarter" idx="1"/>
          </p:nvPr>
        </p:nvSpPr>
        <p:spPr>
          <a:xfrm>
            <a:off x="514079" y="1568450"/>
            <a:ext cx="5242706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Em descrição narrativa:</a:t>
            </a:r>
          </a:p>
        </p:txBody>
      </p:sp>
      <p:sp>
        <p:nvSpPr>
          <p:cNvPr id="339" name="O usuário começa o jogo"/>
          <p:cNvSpPr txBox="1"/>
          <p:nvPr/>
        </p:nvSpPr>
        <p:spPr>
          <a:xfrm>
            <a:off x="999025" y="2206975"/>
            <a:ext cx="2377974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usuário começa o jogo</a:t>
            </a:r>
          </a:p>
        </p:txBody>
      </p:sp>
      <p:grpSp>
        <p:nvGrpSpPr>
          <p:cNvPr id="342" name="Group"/>
          <p:cNvGrpSpPr/>
          <p:nvPr/>
        </p:nvGrpSpPr>
        <p:grpSpPr>
          <a:xfrm>
            <a:off x="522570" y="2186450"/>
            <a:ext cx="366714" cy="373792"/>
            <a:chOff x="0" y="0"/>
            <a:chExt cx="366712" cy="373790"/>
          </a:xfrm>
        </p:grpSpPr>
        <p:sp>
          <p:nvSpPr>
            <p:cNvPr id="3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43" name="A"/>
          <p:cNvSpPr/>
          <p:nvPr/>
        </p:nvSpPr>
        <p:spPr>
          <a:xfrm>
            <a:off x="961385" y="2723571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44" name="O computador determina qual será sua escolha: Pedra, Papel ou Tesoura"/>
          <p:cNvSpPr txBox="1"/>
          <p:nvPr/>
        </p:nvSpPr>
        <p:spPr>
          <a:xfrm>
            <a:off x="1381329" y="2735821"/>
            <a:ext cx="6749168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computador determina qual será sua escolha: Pedra, Papel ou Tesoura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47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8" name="Em descrição narrativa:"/>
          <p:cNvSpPr txBox="1"/>
          <p:nvPr>
            <p:ph type="body" sz="quarter" idx="1"/>
          </p:nvPr>
        </p:nvSpPr>
        <p:spPr>
          <a:xfrm>
            <a:off x="514079" y="1568450"/>
            <a:ext cx="5242706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Em descrição narrativa:</a:t>
            </a:r>
          </a:p>
        </p:txBody>
      </p:sp>
      <p:sp>
        <p:nvSpPr>
          <p:cNvPr id="349" name="O usuário começa o jogo"/>
          <p:cNvSpPr txBox="1"/>
          <p:nvPr/>
        </p:nvSpPr>
        <p:spPr>
          <a:xfrm>
            <a:off x="999025" y="2206975"/>
            <a:ext cx="2377974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usuário começa o jogo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522570" y="2186450"/>
            <a:ext cx="366714" cy="373792"/>
            <a:chOff x="0" y="0"/>
            <a:chExt cx="366712" cy="373790"/>
          </a:xfrm>
        </p:grpSpPr>
        <p:sp>
          <p:nvSpPr>
            <p:cNvPr id="3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53" name="A"/>
          <p:cNvSpPr/>
          <p:nvPr/>
        </p:nvSpPr>
        <p:spPr>
          <a:xfrm>
            <a:off x="961385" y="2723571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54" name="O computador determina qual será sua escolha: Pedra, Papel ou Tesoura"/>
          <p:cNvSpPr txBox="1"/>
          <p:nvPr/>
        </p:nvSpPr>
        <p:spPr>
          <a:xfrm>
            <a:off x="1381329" y="2735821"/>
            <a:ext cx="6749168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computador determina qual será sua escolha: Pedra, Papel ou Tesoura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522570" y="3264666"/>
            <a:ext cx="366714" cy="373792"/>
            <a:chOff x="0" y="0"/>
            <a:chExt cx="366712" cy="373790"/>
          </a:xfrm>
        </p:grpSpPr>
        <p:sp>
          <p:nvSpPr>
            <p:cNvPr id="35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58" name="O jogo começa"/>
          <p:cNvSpPr txBox="1"/>
          <p:nvPr/>
        </p:nvSpPr>
        <p:spPr>
          <a:xfrm>
            <a:off x="999025" y="3287229"/>
            <a:ext cx="1494493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jogo começa</a:t>
            </a:r>
          </a:p>
        </p:txBody>
      </p:sp>
      <p:sp>
        <p:nvSpPr>
          <p:cNvPr id="359" name="A"/>
          <p:cNvSpPr/>
          <p:nvPr/>
        </p:nvSpPr>
        <p:spPr>
          <a:xfrm>
            <a:off x="959216" y="3686912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0" name="Obtém a escolha do usuário"/>
          <p:cNvSpPr txBox="1"/>
          <p:nvPr/>
        </p:nvSpPr>
        <p:spPr>
          <a:xfrm>
            <a:off x="1379161" y="3699162"/>
            <a:ext cx="2666180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Obtém a escolha do usuário</a:t>
            </a:r>
          </a:p>
        </p:txBody>
      </p:sp>
      <p:sp>
        <p:nvSpPr>
          <p:cNvPr id="361" name="B"/>
          <p:cNvSpPr/>
          <p:nvPr/>
        </p:nvSpPr>
        <p:spPr>
          <a:xfrm>
            <a:off x="961385" y="4259744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62" name="Examina a escolha do usuário. Se for inválida, mostrar uma mensagem e encerrar…"/>
          <p:cNvSpPr txBox="1"/>
          <p:nvPr/>
        </p:nvSpPr>
        <p:spPr>
          <a:xfrm>
            <a:off x="1391714" y="4271995"/>
            <a:ext cx="7524712" cy="574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Examina a escolha do usuário. Se for inválida, mostrar uma mensagem e encerrar</a:t>
            </a:r>
          </a:p>
          <a:p>
            <a:pPr/>
            <a:r>
              <a:t>o jogo. Se for a mesma do computador, determina um empate e vai ao passo 3.</a:t>
            </a:r>
          </a:p>
        </p:txBody>
      </p:sp>
      <p:sp>
        <p:nvSpPr>
          <p:cNvPr id="363" name="C"/>
          <p:cNvSpPr/>
          <p:nvPr/>
        </p:nvSpPr>
        <p:spPr>
          <a:xfrm>
            <a:off x="961385" y="4832140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64" name="Determina quem ganhou o jogo pelas regras"/>
          <p:cNvSpPr txBox="1"/>
          <p:nvPr/>
        </p:nvSpPr>
        <p:spPr>
          <a:xfrm>
            <a:off x="1386660" y="4844390"/>
            <a:ext cx="4180767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Determina quem ganhou o jogo pelas regras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67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8" name="Em descrição narrativa:"/>
          <p:cNvSpPr txBox="1"/>
          <p:nvPr>
            <p:ph type="body" sz="quarter" idx="1"/>
          </p:nvPr>
        </p:nvSpPr>
        <p:spPr>
          <a:xfrm>
            <a:off x="514079" y="1568450"/>
            <a:ext cx="5242706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Em descrição narrativa:</a:t>
            </a:r>
          </a:p>
        </p:txBody>
      </p:sp>
      <p:sp>
        <p:nvSpPr>
          <p:cNvPr id="369" name="O usuário começa o jogo"/>
          <p:cNvSpPr txBox="1"/>
          <p:nvPr/>
        </p:nvSpPr>
        <p:spPr>
          <a:xfrm>
            <a:off x="999025" y="2206975"/>
            <a:ext cx="2377974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usuário começa o jogo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522570" y="2186450"/>
            <a:ext cx="366714" cy="373792"/>
            <a:chOff x="0" y="0"/>
            <a:chExt cx="366712" cy="373790"/>
          </a:xfrm>
        </p:grpSpPr>
        <p:sp>
          <p:nvSpPr>
            <p:cNvPr id="37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1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73" name="A"/>
          <p:cNvSpPr/>
          <p:nvPr/>
        </p:nvSpPr>
        <p:spPr>
          <a:xfrm>
            <a:off x="961385" y="2723571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74" name="O computador determina qual será sua escolha: Pedra, Papel ou Tesoura"/>
          <p:cNvSpPr txBox="1"/>
          <p:nvPr/>
        </p:nvSpPr>
        <p:spPr>
          <a:xfrm>
            <a:off x="1381329" y="2735821"/>
            <a:ext cx="6749168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computador determina qual será sua escolha: Pedra, Papel ou Tesoura</a:t>
            </a:r>
          </a:p>
        </p:txBody>
      </p:sp>
      <p:grpSp>
        <p:nvGrpSpPr>
          <p:cNvPr id="377" name="Group"/>
          <p:cNvGrpSpPr/>
          <p:nvPr/>
        </p:nvGrpSpPr>
        <p:grpSpPr>
          <a:xfrm>
            <a:off x="522570" y="3264666"/>
            <a:ext cx="366714" cy="373792"/>
            <a:chOff x="0" y="0"/>
            <a:chExt cx="366712" cy="373790"/>
          </a:xfrm>
        </p:grpSpPr>
        <p:sp>
          <p:nvSpPr>
            <p:cNvPr id="37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378" name="O jogo começa"/>
          <p:cNvSpPr txBox="1"/>
          <p:nvPr/>
        </p:nvSpPr>
        <p:spPr>
          <a:xfrm>
            <a:off x="999025" y="3287229"/>
            <a:ext cx="1494493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jogo começa</a:t>
            </a:r>
          </a:p>
        </p:txBody>
      </p:sp>
      <p:sp>
        <p:nvSpPr>
          <p:cNvPr id="379" name="A"/>
          <p:cNvSpPr/>
          <p:nvPr/>
        </p:nvSpPr>
        <p:spPr>
          <a:xfrm>
            <a:off x="959216" y="3686912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0" name="Obtém a escolha do usuário"/>
          <p:cNvSpPr txBox="1"/>
          <p:nvPr/>
        </p:nvSpPr>
        <p:spPr>
          <a:xfrm>
            <a:off x="1379161" y="3699162"/>
            <a:ext cx="2666180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Obtém a escolha do usuário</a:t>
            </a:r>
          </a:p>
        </p:txBody>
      </p:sp>
      <p:sp>
        <p:nvSpPr>
          <p:cNvPr id="381" name="B"/>
          <p:cNvSpPr/>
          <p:nvPr/>
        </p:nvSpPr>
        <p:spPr>
          <a:xfrm>
            <a:off x="961385" y="4259744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82" name="Examina a escolha do usuário. Se for inválida, mostrar uma mensagem e encerrar…"/>
          <p:cNvSpPr txBox="1"/>
          <p:nvPr/>
        </p:nvSpPr>
        <p:spPr>
          <a:xfrm>
            <a:off x="1391714" y="4271995"/>
            <a:ext cx="7524712" cy="574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Examina a escolha do usuário. Se for inválida, mostrar uma mensagem e encerrar</a:t>
            </a:r>
          </a:p>
          <a:p>
            <a:pPr/>
            <a:r>
              <a:t>o jogo. Se for a mesma do computador, determina um empate e vai ao passo 3.</a:t>
            </a:r>
          </a:p>
        </p:txBody>
      </p:sp>
      <p:sp>
        <p:nvSpPr>
          <p:cNvPr id="383" name="C"/>
          <p:cNvSpPr/>
          <p:nvPr/>
        </p:nvSpPr>
        <p:spPr>
          <a:xfrm>
            <a:off x="961385" y="4832140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84" name="Determina quem ganhou o jogo pelas regras"/>
          <p:cNvSpPr txBox="1"/>
          <p:nvPr/>
        </p:nvSpPr>
        <p:spPr>
          <a:xfrm>
            <a:off x="1386660" y="4844390"/>
            <a:ext cx="4180767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Determina quem ganhou o jogo pelas regras</a:t>
            </a:r>
          </a:p>
        </p:txBody>
      </p:sp>
      <p:grpSp>
        <p:nvGrpSpPr>
          <p:cNvPr id="387" name="Group"/>
          <p:cNvGrpSpPr/>
          <p:nvPr/>
        </p:nvGrpSpPr>
        <p:grpSpPr>
          <a:xfrm>
            <a:off x="517516" y="5353035"/>
            <a:ext cx="366714" cy="373791"/>
            <a:chOff x="0" y="0"/>
            <a:chExt cx="366712" cy="373790"/>
          </a:xfrm>
        </p:grpSpPr>
        <p:sp>
          <p:nvSpPr>
            <p:cNvPr id="38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86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388" name="O jogo termina. Diz ao usuário quem ganhou e qual foi a escolha do computador."/>
          <p:cNvSpPr txBox="1"/>
          <p:nvPr/>
        </p:nvSpPr>
        <p:spPr>
          <a:xfrm>
            <a:off x="993971" y="5375597"/>
            <a:ext cx="7539445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jogo termina. Diz ao usuário quem ganhou e qual foi a escolha do computador.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391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2" name="Em descrição narrativa:"/>
          <p:cNvSpPr txBox="1"/>
          <p:nvPr>
            <p:ph type="body" sz="quarter" idx="1"/>
          </p:nvPr>
        </p:nvSpPr>
        <p:spPr>
          <a:xfrm>
            <a:off x="514079" y="1568450"/>
            <a:ext cx="5242706" cy="453627"/>
          </a:xfrm>
          <a:prstGeom prst="rect">
            <a:avLst/>
          </a:prstGeom>
        </p:spPr>
        <p:txBody>
          <a:bodyPr/>
          <a:lstStyle>
            <a:lvl1pPr>
              <a:defRPr b="1" sz="2400"/>
            </a:lvl1pPr>
          </a:lstStyle>
          <a:p>
            <a:pPr/>
            <a:r>
              <a:t>Em descrição narrativa:</a:t>
            </a:r>
          </a:p>
        </p:txBody>
      </p:sp>
      <p:sp>
        <p:nvSpPr>
          <p:cNvPr id="393" name="O usuário começa o jogo"/>
          <p:cNvSpPr txBox="1"/>
          <p:nvPr/>
        </p:nvSpPr>
        <p:spPr>
          <a:xfrm>
            <a:off x="999025" y="2206975"/>
            <a:ext cx="2377974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usuário começa o jogo</a:t>
            </a:r>
          </a:p>
        </p:txBody>
      </p:sp>
      <p:grpSp>
        <p:nvGrpSpPr>
          <p:cNvPr id="396" name="Group"/>
          <p:cNvGrpSpPr/>
          <p:nvPr/>
        </p:nvGrpSpPr>
        <p:grpSpPr>
          <a:xfrm>
            <a:off x="522570" y="2186450"/>
            <a:ext cx="366714" cy="373792"/>
            <a:chOff x="0" y="0"/>
            <a:chExt cx="366712" cy="373790"/>
          </a:xfrm>
        </p:grpSpPr>
        <p:sp>
          <p:nvSpPr>
            <p:cNvPr id="39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397" name="A"/>
          <p:cNvSpPr/>
          <p:nvPr/>
        </p:nvSpPr>
        <p:spPr>
          <a:xfrm>
            <a:off x="961385" y="2723571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8" name="O computador determina qual será sua escolha: Pedra, Papel ou Tesoura"/>
          <p:cNvSpPr txBox="1"/>
          <p:nvPr/>
        </p:nvSpPr>
        <p:spPr>
          <a:xfrm>
            <a:off x="1381329" y="2735821"/>
            <a:ext cx="6749168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computador determina qual será sua escolha: Pedra, Papel ou Tesoura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522570" y="3264666"/>
            <a:ext cx="366714" cy="373792"/>
            <a:chOff x="0" y="0"/>
            <a:chExt cx="366712" cy="373790"/>
          </a:xfrm>
        </p:grpSpPr>
        <p:sp>
          <p:nvSpPr>
            <p:cNvPr id="3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02" name="O jogo começa"/>
          <p:cNvSpPr txBox="1"/>
          <p:nvPr/>
        </p:nvSpPr>
        <p:spPr>
          <a:xfrm>
            <a:off x="999025" y="3287229"/>
            <a:ext cx="1494493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jogo começa</a:t>
            </a:r>
          </a:p>
        </p:txBody>
      </p:sp>
      <p:sp>
        <p:nvSpPr>
          <p:cNvPr id="403" name="A"/>
          <p:cNvSpPr/>
          <p:nvPr/>
        </p:nvSpPr>
        <p:spPr>
          <a:xfrm>
            <a:off x="959216" y="3686912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04" name="Obtém a escolha do usuário"/>
          <p:cNvSpPr txBox="1"/>
          <p:nvPr/>
        </p:nvSpPr>
        <p:spPr>
          <a:xfrm>
            <a:off x="1379161" y="3699162"/>
            <a:ext cx="2666180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Obtém a escolha do usuário</a:t>
            </a:r>
          </a:p>
        </p:txBody>
      </p:sp>
      <p:sp>
        <p:nvSpPr>
          <p:cNvPr id="405" name="B"/>
          <p:cNvSpPr/>
          <p:nvPr/>
        </p:nvSpPr>
        <p:spPr>
          <a:xfrm>
            <a:off x="961385" y="4259744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06" name="Examina a escolha do usuário. Se for inválida, mostrar uma mensagem e encerrar…"/>
          <p:cNvSpPr txBox="1"/>
          <p:nvPr/>
        </p:nvSpPr>
        <p:spPr>
          <a:xfrm>
            <a:off x="1391714" y="4271995"/>
            <a:ext cx="7524712" cy="574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Examina a escolha do usuário. Se for inválida, mostrar uma mensagem e encerrar</a:t>
            </a:r>
          </a:p>
          <a:p>
            <a:pPr/>
            <a:r>
              <a:t>o jogo. Se for a mesma do computador, determina um empate e vai ao passo 3.</a:t>
            </a:r>
          </a:p>
        </p:txBody>
      </p:sp>
      <p:sp>
        <p:nvSpPr>
          <p:cNvPr id="407" name="C"/>
          <p:cNvSpPr/>
          <p:nvPr/>
        </p:nvSpPr>
        <p:spPr>
          <a:xfrm>
            <a:off x="961385" y="4832140"/>
            <a:ext cx="347663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08" name="Determina quem ganhou o jogo pelas regras"/>
          <p:cNvSpPr txBox="1"/>
          <p:nvPr/>
        </p:nvSpPr>
        <p:spPr>
          <a:xfrm>
            <a:off x="1386660" y="4844390"/>
            <a:ext cx="4180767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Determina quem ganhou o jogo pelas regras</a:t>
            </a:r>
          </a:p>
        </p:txBody>
      </p:sp>
      <p:grpSp>
        <p:nvGrpSpPr>
          <p:cNvPr id="411" name="Group"/>
          <p:cNvGrpSpPr/>
          <p:nvPr/>
        </p:nvGrpSpPr>
        <p:grpSpPr>
          <a:xfrm>
            <a:off x="517516" y="5353035"/>
            <a:ext cx="366714" cy="373791"/>
            <a:chOff x="0" y="0"/>
            <a:chExt cx="366712" cy="373790"/>
          </a:xfrm>
        </p:grpSpPr>
        <p:sp>
          <p:nvSpPr>
            <p:cNvPr id="40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12" name="O jogo termina. Diz ao usuário quem ganhou e qual foi a escolha do computador."/>
          <p:cNvSpPr txBox="1"/>
          <p:nvPr/>
        </p:nvSpPr>
        <p:spPr>
          <a:xfrm>
            <a:off x="993971" y="5375597"/>
            <a:ext cx="7539445" cy="3327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 jogo termina. Diz ao usuário quem ganhou e qual foi a escolha do computador.</a:t>
            </a:r>
          </a:p>
        </p:txBody>
      </p:sp>
      <p:sp>
        <p:nvSpPr>
          <p:cNvPr id="413" name="Line"/>
          <p:cNvSpPr/>
          <p:nvPr/>
        </p:nvSpPr>
        <p:spPr>
          <a:xfrm flipH="1" flipV="1">
            <a:off x="406988" y="3185214"/>
            <a:ext cx="8330024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4" name="Line"/>
          <p:cNvSpPr/>
          <p:nvPr/>
        </p:nvSpPr>
        <p:spPr>
          <a:xfrm flipH="1" flipV="1">
            <a:off x="406988" y="5287251"/>
            <a:ext cx="8330024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417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20" name="Group"/>
          <p:cNvGrpSpPr/>
          <p:nvPr/>
        </p:nvGrpSpPr>
        <p:grpSpPr>
          <a:xfrm>
            <a:off x="1818972" y="1801377"/>
            <a:ext cx="366714" cy="373792"/>
            <a:chOff x="0" y="0"/>
            <a:chExt cx="366712" cy="373790"/>
          </a:xfrm>
        </p:grpSpPr>
        <p:sp>
          <p:nvSpPr>
            <p:cNvPr id="41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21" name="A"/>
          <p:cNvSpPr/>
          <p:nvPr/>
        </p:nvSpPr>
        <p:spPr>
          <a:xfrm>
            <a:off x="3599951" y="2539972"/>
            <a:ext cx="347664" cy="357242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2" name="Início"/>
          <p:cNvSpPr/>
          <p:nvPr/>
        </p:nvSpPr>
        <p:spPr>
          <a:xfrm>
            <a:off x="2536266" y="1812377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Início</a:t>
            </a:r>
          </a:p>
        </p:txBody>
      </p:sp>
      <p:sp>
        <p:nvSpPr>
          <p:cNvPr id="423" name="Computador faz sua escolha"/>
          <p:cNvSpPr/>
          <p:nvPr/>
        </p:nvSpPr>
        <p:spPr>
          <a:xfrm>
            <a:off x="2344833" y="2434871"/>
            <a:ext cx="1086446" cy="567444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Computador faz sua escolha</a:t>
            </a:r>
          </a:p>
        </p:txBody>
      </p:sp>
      <p:sp>
        <p:nvSpPr>
          <p:cNvPr id="424" name="Line"/>
          <p:cNvSpPr/>
          <p:nvPr/>
        </p:nvSpPr>
        <p:spPr>
          <a:xfrm>
            <a:off x="2888056" y="2172808"/>
            <a:ext cx="1" cy="24765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5" name="Line"/>
          <p:cNvSpPr/>
          <p:nvPr/>
        </p:nvSpPr>
        <p:spPr>
          <a:xfrm flipH="1" flipV="1">
            <a:off x="1334181" y="3187653"/>
            <a:ext cx="3107751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59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0" name="Rounded Rectangle"/>
          <p:cNvSpPr/>
          <p:nvPr/>
        </p:nvSpPr>
        <p:spPr>
          <a:xfrm>
            <a:off x="685800" y="2565016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163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16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66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1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5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67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1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17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74" name="Referências"/>
          <p:cNvSpPr txBox="1"/>
          <p:nvPr/>
        </p:nvSpPr>
        <p:spPr>
          <a:xfrm>
            <a:off x="1267845" y="4374202"/>
            <a:ext cx="15428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75" name="Declaração SWITCH"/>
          <p:cNvSpPr txBox="1"/>
          <p:nvPr/>
        </p:nvSpPr>
        <p:spPr>
          <a:xfrm>
            <a:off x="1255464" y="3807555"/>
            <a:ext cx="253058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Declaração SWITCH</a:t>
            </a:r>
          </a:p>
        </p:txBody>
      </p:sp>
      <p:sp>
        <p:nvSpPr>
          <p:cNvPr id="176" name="Declarações IF, IF-ELSE"/>
          <p:cNvSpPr txBox="1"/>
          <p:nvPr/>
        </p:nvSpPr>
        <p:spPr>
          <a:xfrm>
            <a:off x="1255712" y="3240607"/>
            <a:ext cx="298252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Declarações IF, IF-ELSE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428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31" name="Group"/>
          <p:cNvGrpSpPr/>
          <p:nvPr/>
        </p:nvGrpSpPr>
        <p:grpSpPr>
          <a:xfrm>
            <a:off x="1818972" y="1801377"/>
            <a:ext cx="366714" cy="373792"/>
            <a:chOff x="0" y="0"/>
            <a:chExt cx="366712" cy="373790"/>
          </a:xfrm>
        </p:grpSpPr>
        <p:sp>
          <p:nvSpPr>
            <p:cNvPr id="42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32" name="A"/>
          <p:cNvSpPr/>
          <p:nvPr/>
        </p:nvSpPr>
        <p:spPr>
          <a:xfrm>
            <a:off x="3599951" y="3539763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818972" y="3530237"/>
            <a:ext cx="366714" cy="373792"/>
            <a:chOff x="0" y="0"/>
            <a:chExt cx="366712" cy="373790"/>
          </a:xfrm>
        </p:grpSpPr>
        <p:sp>
          <p:nvSpPr>
            <p:cNvPr id="43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4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36" name="A"/>
          <p:cNvSpPr/>
          <p:nvPr/>
        </p:nvSpPr>
        <p:spPr>
          <a:xfrm>
            <a:off x="3599951" y="2539972"/>
            <a:ext cx="347664" cy="357242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37" name="B"/>
          <p:cNvSpPr/>
          <p:nvPr/>
        </p:nvSpPr>
        <p:spPr>
          <a:xfrm>
            <a:off x="3599951" y="4725141"/>
            <a:ext cx="347664" cy="35179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38" name="C"/>
          <p:cNvSpPr/>
          <p:nvPr/>
        </p:nvSpPr>
        <p:spPr>
          <a:xfrm>
            <a:off x="3599951" y="5507035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39" name="Início"/>
          <p:cNvSpPr/>
          <p:nvPr/>
        </p:nvSpPr>
        <p:spPr>
          <a:xfrm>
            <a:off x="2536266" y="1812377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Início</a:t>
            </a:r>
          </a:p>
        </p:txBody>
      </p:sp>
      <p:sp>
        <p:nvSpPr>
          <p:cNvPr id="440" name="Computador faz sua escolha"/>
          <p:cNvSpPr/>
          <p:nvPr/>
        </p:nvSpPr>
        <p:spPr>
          <a:xfrm>
            <a:off x="2344833" y="2434871"/>
            <a:ext cx="1086446" cy="567444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Computador faz sua escolha</a:t>
            </a:r>
          </a:p>
        </p:txBody>
      </p:sp>
      <p:sp>
        <p:nvSpPr>
          <p:cNvPr id="441" name="Line"/>
          <p:cNvSpPr/>
          <p:nvPr/>
        </p:nvSpPr>
        <p:spPr>
          <a:xfrm>
            <a:off x="2888056" y="2172808"/>
            <a:ext cx="1" cy="24765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2" name="Escolha do usuário"/>
          <p:cNvSpPr/>
          <p:nvPr/>
        </p:nvSpPr>
        <p:spPr>
          <a:xfrm>
            <a:off x="2344370" y="3487316"/>
            <a:ext cx="1087373" cy="46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rgbClr val="73FDFF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Escolha do usuário</a:t>
            </a:r>
          </a:p>
        </p:txBody>
      </p:sp>
      <p:sp>
        <p:nvSpPr>
          <p:cNvPr id="443" name="Line"/>
          <p:cNvSpPr/>
          <p:nvPr/>
        </p:nvSpPr>
        <p:spPr>
          <a:xfrm>
            <a:off x="2888056" y="3009113"/>
            <a:ext cx="1" cy="466188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4" name="Examina…"/>
          <p:cNvSpPr/>
          <p:nvPr/>
        </p:nvSpPr>
        <p:spPr>
          <a:xfrm>
            <a:off x="2175249" y="4319244"/>
            <a:ext cx="1425614" cy="711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7E79">
              <a:alpha val="52731"/>
            </a:srgbClr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Examina</a:t>
            </a:r>
          </a:p>
          <a:p>
            <a:pPr algn="ctr">
              <a:defRPr sz="1200"/>
            </a:pPr>
            <a:r>
              <a:t>escolhas</a:t>
            </a:r>
          </a:p>
        </p:txBody>
      </p:sp>
      <p:sp>
        <p:nvSpPr>
          <p:cNvPr id="445" name="Line"/>
          <p:cNvSpPr/>
          <p:nvPr/>
        </p:nvSpPr>
        <p:spPr>
          <a:xfrm>
            <a:off x="2888056" y="3954848"/>
            <a:ext cx="1" cy="37629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6" name="inválida"/>
          <p:cNvSpPr txBox="1"/>
          <p:nvPr/>
        </p:nvSpPr>
        <p:spPr>
          <a:xfrm>
            <a:off x="1214692" y="4319061"/>
            <a:ext cx="80055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inválida</a:t>
            </a:r>
          </a:p>
        </p:txBody>
      </p:sp>
      <p:sp>
        <p:nvSpPr>
          <p:cNvPr id="447" name="igual"/>
          <p:cNvSpPr txBox="1"/>
          <p:nvPr/>
        </p:nvSpPr>
        <p:spPr>
          <a:xfrm>
            <a:off x="3754738" y="4301397"/>
            <a:ext cx="5322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igual</a:t>
            </a:r>
          </a:p>
        </p:txBody>
      </p:sp>
      <p:sp>
        <p:nvSpPr>
          <p:cNvPr id="448" name="diferente"/>
          <p:cNvSpPr txBox="1"/>
          <p:nvPr/>
        </p:nvSpPr>
        <p:spPr>
          <a:xfrm>
            <a:off x="1940336" y="4968462"/>
            <a:ext cx="85066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diferente</a:t>
            </a:r>
          </a:p>
        </p:txBody>
      </p:sp>
      <p:sp>
        <p:nvSpPr>
          <p:cNvPr id="449" name="Empate"/>
          <p:cNvSpPr/>
          <p:nvPr/>
        </p:nvSpPr>
        <p:spPr>
          <a:xfrm>
            <a:off x="4452280" y="4524849"/>
            <a:ext cx="831613" cy="300039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Empate</a:t>
            </a:r>
          </a:p>
        </p:txBody>
      </p:sp>
      <p:sp>
        <p:nvSpPr>
          <p:cNvPr id="450" name="Line"/>
          <p:cNvSpPr/>
          <p:nvPr/>
        </p:nvSpPr>
        <p:spPr>
          <a:xfrm>
            <a:off x="3596093" y="4674868"/>
            <a:ext cx="849560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1" name="Line"/>
          <p:cNvSpPr/>
          <p:nvPr/>
        </p:nvSpPr>
        <p:spPr>
          <a:xfrm flipH="1">
            <a:off x="1451030" y="4674868"/>
            <a:ext cx="722631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2" name="Line"/>
          <p:cNvSpPr/>
          <p:nvPr/>
        </p:nvSpPr>
        <p:spPr>
          <a:xfrm>
            <a:off x="2888056" y="5016306"/>
            <a:ext cx="1" cy="376292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3" name="Determina o…"/>
          <p:cNvSpPr/>
          <p:nvPr/>
        </p:nvSpPr>
        <p:spPr>
          <a:xfrm>
            <a:off x="2344833" y="5401933"/>
            <a:ext cx="1086446" cy="56744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Determina o </a:t>
            </a:r>
          </a:p>
          <a:p>
            <a:pPr algn="ctr">
              <a:defRPr sz="1200"/>
            </a:pPr>
            <a:r>
              <a:t>vencedor </a:t>
            </a:r>
          </a:p>
        </p:txBody>
      </p:sp>
      <p:sp>
        <p:nvSpPr>
          <p:cNvPr id="454" name="Oval"/>
          <p:cNvSpPr/>
          <p:nvPr/>
        </p:nvSpPr>
        <p:spPr>
          <a:xfrm>
            <a:off x="2764111" y="6307515"/>
            <a:ext cx="247891" cy="23604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5" name="Line"/>
          <p:cNvSpPr/>
          <p:nvPr/>
        </p:nvSpPr>
        <p:spPr>
          <a:xfrm>
            <a:off x="2888056" y="59789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6" name="Line"/>
          <p:cNvSpPr/>
          <p:nvPr/>
        </p:nvSpPr>
        <p:spPr>
          <a:xfrm flipH="1" flipV="1">
            <a:off x="1334180" y="3187653"/>
            <a:ext cx="3726120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7" name="Line"/>
          <p:cNvSpPr/>
          <p:nvPr/>
        </p:nvSpPr>
        <p:spPr>
          <a:xfrm flipH="1" flipV="1">
            <a:off x="1334180" y="6138446"/>
            <a:ext cx="3726120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8" name="Line"/>
          <p:cNvSpPr/>
          <p:nvPr/>
        </p:nvSpPr>
        <p:spPr>
          <a:xfrm>
            <a:off x="1455791" y="4677516"/>
            <a:ext cx="1" cy="44704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9" name="Line"/>
          <p:cNvSpPr/>
          <p:nvPr/>
        </p:nvSpPr>
        <p:spPr>
          <a:xfrm>
            <a:off x="4868086" y="4836491"/>
            <a:ext cx="1" cy="1508675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0" name="Escolha…"/>
          <p:cNvSpPr/>
          <p:nvPr/>
        </p:nvSpPr>
        <p:spPr>
          <a:xfrm>
            <a:off x="1028297" y="5122935"/>
            <a:ext cx="854988" cy="56744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Escolha </a:t>
            </a:r>
          </a:p>
          <a:p>
            <a:pPr algn="ctr">
              <a:defRPr sz="1200"/>
            </a:pPr>
            <a:r>
              <a:t>inválida!</a:t>
            </a:r>
          </a:p>
        </p:txBody>
      </p:sp>
      <p:sp>
        <p:nvSpPr>
          <p:cNvPr id="461" name="Line"/>
          <p:cNvSpPr/>
          <p:nvPr/>
        </p:nvSpPr>
        <p:spPr>
          <a:xfrm flipH="1">
            <a:off x="1455791" y="5687525"/>
            <a:ext cx="1" cy="728295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464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467" name="Group"/>
          <p:cNvGrpSpPr/>
          <p:nvPr/>
        </p:nvGrpSpPr>
        <p:grpSpPr>
          <a:xfrm>
            <a:off x="1818972" y="1801377"/>
            <a:ext cx="366714" cy="373792"/>
            <a:chOff x="0" y="0"/>
            <a:chExt cx="366712" cy="373790"/>
          </a:xfrm>
        </p:grpSpPr>
        <p:sp>
          <p:nvSpPr>
            <p:cNvPr id="4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468" name="A"/>
          <p:cNvSpPr/>
          <p:nvPr/>
        </p:nvSpPr>
        <p:spPr>
          <a:xfrm>
            <a:off x="3599951" y="3539763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grpSp>
        <p:nvGrpSpPr>
          <p:cNvPr id="471" name="Group"/>
          <p:cNvGrpSpPr/>
          <p:nvPr/>
        </p:nvGrpSpPr>
        <p:grpSpPr>
          <a:xfrm>
            <a:off x="1818972" y="3530237"/>
            <a:ext cx="366714" cy="373792"/>
            <a:chOff x="0" y="0"/>
            <a:chExt cx="366712" cy="373790"/>
          </a:xfrm>
        </p:grpSpPr>
        <p:sp>
          <p:nvSpPr>
            <p:cNvPr id="46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472" name="A"/>
          <p:cNvSpPr/>
          <p:nvPr/>
        </p:nvSpPr>
        <p:spPr>
          <a:xfrm>
            <a:off x="3599951" y="2539972"/>
            <a:ext cx="347664" cy="357242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73" name="B"/>
          <p:cNvSpPr/>
          <p:nvPr/>
        </p:nvSpPr>
        <p:spPr>
          <a:xfrm>
            <a:off x="3599951" y="4725141"/>
            <a:ext cx="347664" cy="35179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74" name="C"/>
          <p:cNvSpPr/>
          <p:nvPr/>
        </p:nvSpPr>
        <p:spPr>
          <a:xfrm>
            <a:off x="3599951" y="5507035"/>
            <a:ext cx="347664" cy="357241"/>
          </a:xfrm>
          <a:prstGeom prst="ellipse">
            <a:avLst/>
          </a:prstGeom>
          <a:solidFill>
            <a:srgbClr val="0433FF"/>
          </a:solidFill>
          <a:ln w="19050">
            <a:solidFill>
              <a:srgbClr val="0433FF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C</a:t>
            </a:r>
          </a:p>
        </p:txBody>
      </p:sp>
      <p:grpSp>
        <p:nvGrpSpPr>
          <p:cNvPr id="477" name="Group"/>
          <p:cNvGrpSpPr/>
          <p:nvPr/>
        </p:nvGrpSpPr>
        <p:grpSpPr>
          <a:xfrm>
            <a:off x="5429922" y="2520655"/>
            <a:ext cx="366713" cy="373792"/>
            <a:chOff x="0" y="0"/>
            <a:chExt cx="366712" cy="373790"/>
          </a:xfrm>
        </p:grpSpPr>
        <p:sp>
          <p:nvSpPr>
            <p:cNvPr id="47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76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478" name="Início"/>
          <p:cNvSpPr/>
          <p:nvPr/>
        </p:nvSpPr>
        <p:spPr>
          <a:xfrm>
            <a:off x="2536266" y="1812377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Início</a:t>
            </a:r>
          </a:p>
        </p:txBody>
      </p:sp>
      <p:sp>
        <p:nvSpPr>
          <p:cNvPr id="479" name="Computador faz sua escolha"/>
          <p:cNvSpPr/>
          <p:nvPr/>
        </p:nvSpPr>
        <p:spPr>
          <a:xfrm>
            <a:off x="2344833" y="2434871"/>
            <a:ext cx="1086446" cy="567444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Computador faz sua escolha</a:t>
            </a:r>
          </a:p>
        </p:txBody>
      </p:sp>
      <p:sp>
        <p:nvSpPr>
          <p:cNvPr id="480" name="Line"/>
          <p:cNvSpPr/>
          <p:nvPr/>
        </p:nvSpPr>
        <p:spPr>
          <a:xfrm>
            <a:off x="2888056" y="2172808"/>
            <a:ext cx="1" cy="24765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1" name="Escolha do usuário"/>
          <p:cNvSpPr/>
          <p:nvPr/>
        </p:nvSpPr>
        <p:spPr>
          <a:xfrm>
            <a:off x="2344370" y="3487316"/>
            <a:ext cx="1087373" cy="46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rgbClr val="73FDFF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Escolha do usuário</a:t>
            </a:r>
          </a:p>
        </p:txBody>
      </p:sp>
      <p:sp>
        <p:nvSpPr>
          <p:cNvPr id="482" name="Line"/>
          <p:cNvSpPr/>
          <p:nvPr/>
        </p:nvSpPr>
        <p:spPr>
          <a:xfrm>
            <a:off x="2888056" y="3009113"/>
            <a:ext cx="1" cy="466188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3" name="Examina…"/>
          <p:cNvSpPr/>
          <p:nvPr/>
        </p:nvSpPr>
        <p:spPr>
          <a:xfrm>
            <a:off x="2175249" y="4319244"/>
            <a:ext cx="1425614" cy="711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7E79">
              <a:alpha val="52731"/>
            </a:srgbClr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Examina</a:t>
            </a:r>
          </a:p>
          <a:p>
            <a:pPr algn="ctr">
              <a:defRPr sz="1200"/>
            </a:pPr>
            <a:r>
              <a:t>escolhas</a:t>
            </a:r>
          </a:p>
        </p:txBody>
      </p:sp>
      <p:sp>
        <p:nvSpPr>
          <p:cNvPr id="484" name="Line"/>
          <p:cNvSpPr/>
          <p:nvPr/>
        </p:nvSpPr>
        <p:spPr>
          <a:xfrm>
            <a:off x="2888056" y="3954848"/>
            <a:ext cx="1" cy="37629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5" name="inválida"/>
          <p:cNvSpPr txBox="1"/>
          <p:nvPr/>
        </p:nvSpPr>
        <p:spPr>
          <a:xfrm>
            <a:off x="1214692" y="4319061"/>
            <a:ext cx="80055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inválida</a:t>
            </a:r>
          </a:p>
        </p:txBody>
      </p:sp>
      <p:sp>
        <p:nvSpPr>
          <p:cNvPr id="486" name="igual"/>
          <p:cNvSpPr txBox="1"/>
          <p:nvPr/>
        </p:nvSpPr>
        <p:spPr>
          <a:xfrm>
            <a:off x="3754738" y="4301397"/>
            <a:ext cx="5322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igual</a:t>
            </a:r>
          </a:p>
        </p:txBody>
      </p:sp>
      <p:sp>
        <p:nvSpPr>
          <p:cNvPr id="487" name="diferente"/>
          <p:cNvSpPr txBox="1"/>
          <p:nvPr/>
        </p:nvSpPr>
        <p:spPr>
          <a:xfrm>
            <a:off x="1940336" y="4968462"/>
            <a:ext cx="85066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diferente</a:t>
            </a:r>
          </a:p>
        </p:txBody>
      </p:sp>
      <p:sp>
        <p:nvSpPr>
          <p:cNvPr id="488" name="Empate"/>
          <p:cNvSpPr/>
          <p:nvPr/>
        </p:nvSpPr>
        <p:spPr>
          <a:xfrm>
            <a:off x="4452280" y="4524849"/>
            <a:ext cx="831613" cy="300039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Empate</a:t>
            </a:r>
          </a:p>
        </p:txBody>
      </p:sp>
      <p:sp>
        <p:nvSpPr>
          <p:cNvPr id="489" name="Line"/>
          <p:cNvSpPr/>
          <p:nvPr/>
        </p:nvSpPr>
        <p:spPr>
          <a:xfrm>
            <a:off x="3596093" y="4674868"/>
            <a:ext cx="849560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0" name="Line"/>
          <p:cNvSpPr/>
          <p:nvPr/>
        </p:nvSpPr>
        <p:spPr>
          <a:xfrm flipH="1">
            <a:off x="1451030" y="4674868"/>
            <a:ext cx="722631" cy="1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1" name="Line"/>
          <p:cNvSpPr/>
          <p:nvPr/>
        </p:nvSpPr>
        <p:spPr>
          <a:xfrm>
            <a:off x="2888056" y="5016306"/>
            <a:ext cx="1" cy="376292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2" name="Determina o…"/>
          <p:cNvSpPr/>
          <p:nvPr/>
        </p:nvSpPr>
        <p:spPr>
          <a:xfrm>
            <a:off x="2344833" y="5401933"/>
            <a:ext cx="1086446" cy="56744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Determina o </a:t>
            </a:r>
          </a:p>
          <a:p>
            <a:pPr algn="ctr">
              <a:defRPr sz="1200"/>
            </a:pPr>
            <a:r>
              <a:t>vencedor </a:t>
            </a:r>
          </a:p>
        </p:txBody>
      </p:sp>
      <p:sp>
        <p:nvSpPr>
          <p:cNvPr id="493" name="Oval"/>
          <p:cNvSpPr/>
          <p:nvPr/>
        </p:nvSpPr>
        <p:spPr>
          <a:xfrm>
            <a:off x="2764111" y="6307515"/>
            <a:ext cx="247891" cy="23604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4" name="Line"/>
          <p:cNvSpPr/>
          <p:nvPr/>
        </p:nvSpPr>
        <p:spPr>
          <a:xfrm>
            <a:off x="2888056" y="5978902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5" name="Oval"/>
          <p:cNvSpPr/>
          <p:nvPr/>
        </p:nvSpPr>
        <p:spPr>
          <a:xfrm>
            <a:off x="6586346" y="1815341"/>
            <a:ext cx="247891" cy="236045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6" name="Exibe o vencedor"/>
          <p:cNvSpPr/>
          <p:nvPr/>
        </p:nvSpPr>
        <p:spPr>
          <a:xfrm>
            <a:off x="6167069" y="2423829"/>
            <a:ext cx="1086446" cy="567444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Exibe o vencedor</a:t>
            </a:r>
          </a:p>
        </p:txBody>
      </p:sp>
      <p:sp>
        <p:nvSpPr>
          <p:cNvPr id="497" name="Line"/>
          <p:cNvSpPr/>
          <p:nvPr/>
        </p:nvSpPr>
        <p:spPr>
          <a:xfrm>
            <a:off x="6710292" y="2053579"/>
            <a:ext cx="1" cy="37629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8" name="Fim"/>
          <p:cNvSpPr/>
          <p:nvPr/>
        </p:nvSpPr>
        <p:spPr>
          <a:xfrm>
            <a:off x="6358502" y="3363716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Fim</a:t>
            </a:r>
          </a:p>
        </p:txBody>
      </p:sp>
      <p:sp>
        <p:nvSpPr>
          <p:cNvPr id="499" name="Line"/>
          <p:cNvSpPr/>
          <p:nvPr/>
        </p:nvSpPr>
        <p:spPr>
          <a:xfrm>
            <a:off x="6710292" y="2999152"/>
            <a:ext cx="1" cy="376292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0" name="Line"/>
          <p:cNvSpPr/>
          <p:nvPr/>
        </p:nvSpPr>
        <p:spPr>
          <a:xfrm>
            <a:off x="1455791" y="4677516"/>
            <a:ext cx="1" cy="44704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4868086" y="4836491"/>
            <a:ext cx="1" cy="1508675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2" name="Line"/>
          <p:cNvSpPr/>
          <p:nvPr/>
        </p:nvSpPr>
        <p:spPr>
          <a:xfrm>
            <a:off x="5977089" y="1871087"/>
            <a:ext cx="1" cy="1672928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3" name="Line"/>
          <p:cNvSpPr/>
          <p:nvPr/>
        </p:nvSpPr>
        <p:spPr>
          <a:xfrm>
            <a:off x="7443494" y="1867887"/>
            <a:ext cx="1" cy="1672929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4" name="Line"/>
          <p:cNvSpPr/>
          <p:nvPr/>
        </p:nvSpPr>
        <p:spPr>
          <a:xfrm>
            <a:off x="5981503" y="3539611"/>
            <a:ext cx="372586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5" name="Line"/>
          <p:cNvSpPr/>
          <p:nvPr/>
        </p:nvSpPr>
        <p:spPr>
          <a:xfrm flipH="1">
            <a:off x="7088536" y="3539611"/>
            <a:ext cx="366713" cy="1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6" name="Escolha…"/>
          <p:cNvSpPr/>
          <p:nvPr/>
        </p:nvSpPr>
        <p:spPr>
          <a:xfrm>
            <a:off x="1028297" y="5122935"/>
            <a:ext cx="854988" cy="56744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Escolha </a:t>
            </a:r>
          </a:p>
          <a:p>
            <a:pPr algn="ctr">
              <a:defRPr sz="1200"/>
            </a:pPr>
            <a:r>
              <a:t>inválida!</a:t>
            </a:r>
          </a:p>
        </p:txBody>
      </p:sp>
      <p:sp>
        <p:nvSpPr>
          <p:cNvPr id="507" name="Line"/>
          <p:cNvSpPr/>
          <p:nvPr/>
        </p:nvSpPr>
        <p:spPr>
          <a:xfrm flipH="1">
            <a:off x="1455791" y="5687525"/>
            <a:ext cx="1" cy="728295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8" name="Line"/>
          <p:cNvSpPr/>
          <p:nvPr/>
        </p:nvSpPr>
        <p:spPr>
          <a:xfrm flipH="1" flipV="1">
            <a:off x="1334180" y="3187653"/>
            <a:ext cx="3726120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9" name="Line"/>
          <p:cNvSpPr/>
          <p:nvPr/>
        </p:nvSpPr>
        <p:spPr>
          <a:xfrm flipH="1" flipV="1">
            <a:off x="1334180" y="6138446"/>
            <a:ext cx="3726120" cy="1"/>
          </a:xfrm>
          <a:prstGeom prst="line">
            <a:avLst/>
          </a:prstGeom>
          <a:ln w="19050">
            <a:solidFill>
              <a:srgbClr val="0433FF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luxogram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Fluxograma</a:t>
            </a:r>
          </a:p>
        </p:txBody>
      </p:sp>
      <p:sp>
        <p:nvSpPr>
          <p:cNvPr id="512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3" name="Início"/>
          <p:cNvSpPr/>
          <p:nvPr/>
        </p:nvSpPr>
        <p:spPr>
          <a:xfrm>
            <a:off x="2536266" y="1812377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>
              <a:alpha val="6896"/>
            </a:srgbClr>
          </a:solidFill>
          <a:ln w="19050">
            <a:solidFill>
              <a:schemeClr val="accent1">
                <a:alpha val="6896"/>
              </a:scheme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Início</a:t>
            </a:r>
          </a:p>
        </p:txBody>
      </p:sp>
      <p:sp>
        <p:nvSpPr>
          <p:cNvPr id="514" name="Computador faz sua escolha"/>
          <p:cNvSpPr/>
          <p:nvPr/>
        </p:nvSpPr>
        <p:spPr>
          <a:xfrm>
            <a:off x="2344833" y="2434871"/>
            <a:ext cx="1086446" cy="567444"/>
          </a:xfrm>
          <a:prstGeom prst="rect">
            <a:avLst/>
          </a:prstGeom>
          <a:solidFill>
            <a:srgbClr val="FFFC79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Computador faz sua escolha</a:t>
            </a:r>
          </a:p>
        </p:txBody>
      </p:sp>
      <p:sp>
        <p:nvSpPr>
          <p:cNvPr id="515" name="Line"/>
          <p:cNvSpPr/>
          <p:nvPr/>
        </p:nvSpPr>
        <p:spPr>
          <a:xfrm>
            <a:off x="2888056" y="2172808"/>
            <a:ext cx="1" cy="24765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6" name="Escolha do usuário"/>
          <p:cNvSpPr/>
          <p:nvPr/>
        </p:nvSpPr>
        <p:spPr>
          <a:xfrm>
            <a:off x="2344370" y="3487316"/>
            <a:ext cx="1087373" cy="462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72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627" y="0"/>
                </a:lnTo>
                <a:lnTo>
                  <a:pt x="2972" y="0"/>
                </a:lnTo>
                <a:close/>
              </a:path>
            </a:pathLst>
          </a:custGeom>
          <a:solidFill>
            <a:srgbClr val="73FDFF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Escolha do usuário</a:t>
            </a:r>
          </a:p>
        </p:txBody>
      </p:sp>
      <p:sp>
        <p:nvSpPr>
          <p:cNvPr id="517" name="Line"/>
          <p:cNvSpPr/>
          <p:nvPr/>
        </p:nvSpPr>
        <p:spPr>
          <a:xfrm>
            <a:off x="2888056" y="3009113"/>
            <a:ext cx="1" cy="466188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8" name="Examina…"/>
          <p:cNvSpPr/>
          <p:nvPr/>
        </p:nvSpPr>
        <p:spPr>
          <a:xfrm>
            <a:off x="2175249" y="4319244"/>
            <a:ext cx="1425614" cy="711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0800"/>
                </a:ln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7E79">
              <a:alpha val="363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Examina</a:t>
            </a:r>
          </a:p>
          <a:p>
            <a:pPr algn="ctr">
              <a:defRPr sz="1200"/>
            </a:pPr>
            <a:r>
              <a:t>escolhas</a:t>
            </a:r>
          </a:p>
        </p:txBody>
      </p:sp>
      <p:sp>
        <p:nvSpPr>
          <p:cNvPr id="519" name="Line"/>
          <p:cNvSpPr/>
          <p:nvPr/>
        </p:nvSpPr>
        <p:spPr>
          <a:xfrm>
            <a:off x="2888056" y="3954848"/>
            <a:ext cx="1" cy="37629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0" name="inválida"/>
          <p:cNvSpPr txBox="1"/>
          <p:nvPr/>
        </p:nvSpPr>
        <p:spPr>
          <a:xfrm>
            <a:off x="1214692" y="4319061"/>
            <a:ext cx="80055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inválida</a:t>
            </a:r>
          </a:p>
        </p:txBody>
      </p:sp>
      <p:sp>
        <p:nvSpPr>
          <p:cNvPr id="521" name="igual"/>
          <p:cNvSpPr txBox="1"/>
          <p:nvPr/>
        </p:nvSpPr>
        <p:spPr>
          <a:xfrm>
            <a:off x="3754738" y="4301397"/>
            <a:ext cx="53227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igual</a:t>
            </a:r>
          </a:p>
        </p:txBody>
      </p:sp>
      <p:sp>
        <p:nvSpPr>
          <p:cNvPr id="522" name="diferente"/>
          <p:cNvSpPr txBox="1"/>
          <p:nvPr/>
        </p:nvSpPr>
        <p:spPr>
          <a:xfrm>
            <a:off x="1940336" y="4968462"/>
            <a:ext cx="850663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diferente</a:t>
            </a:r>
          </a:p>
        </p:txBody>
      </p:sp>
      <p:sp>
        <p:nvSpPr>
          <p:cNvPr id="523" name="Empate"/>
          <p:cNvSpPr/>
          <p:nvPr/>
        </p:nvSpPr>
        <p:spPr>
          <a:xfrm>
            <a:off x="4452280" y="4524849"/>
            <a:ext cx="831613" cy="300039"/>
          </a:xfrm>
          <a:prstGeom prst="rect">
            <a:avLst/>
          </a:prstGeom>
          <a:solidFill>
            <a:srgbClr val="FFFC79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Empate</a:t>
            </a:r>
          </a:p>
        </p:txBody>
      </p:sp>
      <p:sp>
        <p:nvSpPr>
          <p:cNvPr id="524" name="Line"/>
          <p:cNvSpPr/>
          <p:nvPr/>
        </p:nvSpPr>
        <p:spPr>
          <a:xfrm>
            <a:off x="3596093" y="4674868"/>
            <a:ext cx="849560" cy="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5" name="Line"/>
          <p:cNvSpPr/>
          <p:nvPr/>
        </p:nvSpPr>
        <p:spPr>
          <a:xfrm flipH="1">
            <a:off x="1451030" y="4674868"/>
            <a:ext cx="722631" cy="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6" name="Line"/>
          <p:cNvSpPr/>
          <p:nvPr/>
        </p:nvSpPr>
        <p:spPr>
          <a:xfrm>
            <a:off x="2888056" y="5016306"/>
            <a:ext cx="1" cy="376292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27" name="Determina o…"/>
          <p:cNvSpPr/>
          <p:nvPr/>
        </p:nvSpPr>
        <p:spPr>
          <a:xfrm>
            <a:off x="2344833" y="5401933"/>
            <a:ext cx="1086446" cy="567445"/>
          </a:xfrm>
          <a:prstGeom prst="rect">
            <a:avLst/>
          </a:prstGeom>
          <a:solidFill>
            <a:srgbClr val="FFFC79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Determina o </a:t>
            </a:r>
          </a:p>
          <a:p>
            <a:pPr algn="ctr">
              <a:defRPr sz="1200"/>
            </a:pPr>
            <a:r>
              <a:t>vencedor </a:t>
            </a:r>
          </a:p>
        </p:txBody>
      </p:sp>
      <p:sp>
        <p:nvSpPr>
          <p:cNvPr id="528" name="Oval"/>
          <p:cNvSpPr/>
          <p:nvPr/>
        </p:nvSpPr>
        <p:spPr>
          <a:xfrm>
            <a:off x="2764111" y="6307515"/>
            <a:ext cx="247891" cy="236045"/>
          </a:xfrm>
          <a:prstGeom prst="ellipse">
            <a:avLst/>
          </a:prstGeom>
          <a:solidFill>
            <a:srgbClr val="FFFFFF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9" name="Line"/>
          <p:cNvSpPr/>
          <p:nvPr/>
        </p:nvSpPr>
        <p:spPr>
          <a:xfrm>
            <a:off x="2888056" y="5978902"/>
            <a:ext cx="1" cy="319089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0" name="Oval"/>
          <p:cNvSpPr/>
          <p:nvPr/>
        </p:nvSpPr>
        <p:spPr>
          <a:xfrm>
            <a:off x="6586346" y="1815341"/>
            <a:ext cx="247891" cy="236045"/>
          </a:xfrm>
          <a:prstGeom prst="ellipse">
            <a:avLst/>
          </a:prstGeom>
          <a:solidFill>
            <a:srgbClr val="FFFFFF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31" name="Exibe o vencedor"/>
          <p:cNvSpPr/>
          <p:nvPr/>
        </p:nvSpPr>
        <p:spPr>
          <a:xfrm>
            <a:off x="6167069" y="2423829"/>
            <a:ext cx="1086446" cy="567444"/>
          </a:xfrm>
          <a:prstGeom prst="rect">
            <a:avLst/>
          </a:prstGeom>
          <a:solidFill>
            <a:srgbClr val="FFFC79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200"/>
            </a:lvl1pPr>
          </a:lstStyle>
          <a:p>
            <a:pPr/>
            <a:r>
              <a:t>Exibe o vencedor</a:t>
            </a:r>
          </a:p>
        </p:txBody>
      </p:sp>
      <p:sp>
        <p:nvSpPr>
          <p:cNvPr id="532" name="Line"/>
          <p:cNvSpPr/>
          <p:nvPr/>
        </p:nvSpPr>
        <p:spPr>
          <a:xfrm>
            <a:off x="6710292" y="2053579"/>
            <a:ext cx="1" cy="37629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3" name="Fim"/>
          <p:cNvSpPr/>
          <p:nvPr/>
        </p:nvSpPr>
        <p:spPr>
          <a:xfrm>
            <a:off x="6358502" y="3363716"/>
            <a:ext cx="703581" cy="351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>
              <a:alpha val="6896"/>
            </a:srgbClr>
          </a:solidFill>
          <a:ln w="19050">
            <a:solidFill>
              <a:schemeClr val="accent1">
                <a:alpha val="6896"/>
              </a:scheme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400"/>
            </a:lvl1pPr>
          </a:lstStyle>
          <a:p>
            <a:pPr/>
            <a:r>
              <a:t>Fim</a:t>
            </a:r>
          </a:p>
        </p:txBody>
      </p:sp>
      <p:sp>
        <p:nvSpPr>
          <p:cNvPr id="534" name="Line"/>
          <p:cNvSpPr/>
          <p:nvPr/>
        </p:nvSpPr>
        <p:spPr>
          <a:xfrm>
            <a:off x="6710292" y="2999152"/>
            <a:ext cx="1" cy="376292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5" name="Line"/>
          <p:cNvSpPr/>
          <p:nvPr/>
        </p:nvSpPr>
        <p:spPr>
          <a:xfrm flipH="1" flipV="1">
            <a:off x="1334181" y="3187653"/>
            <a:ext cx="3107751" cy="1"/>
          </a:xfrm>
          <a:prstGeom prst="line">
            <a:avLst/>
          </a:prstGeom>
          <a:ln w="19050">
            <a:solidFill>
              <a:srgbClr val="0433FF">
                <a:alpha val="6896"/>
              </a:srgbClr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6" name="Line"/>
          <p:cNvSpPr/>
          <p:nvPr/>
        </p:nvSpPr>
        <p:spPr>
          <a:xfrm flipH="1" flipV="1">
            <a:off x="1334181" y="6138446"/>
            <a:ext cx="3107751" cy="1"/>
          </a:xfrm>
          <a:prstGeom prst="line">
            <a:avLst/>
          </a:prstGeom>
          <a:ln w="19050">
            <a:solidFill>
              <a:srgbClr val="0433FF">
                <a:alpha val="6896"/>
              </a:srgbClr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7" name="Line"/>
          <p:cNvSpPr/>
          <p:nvPr/>
        </p:nvSpPr>
        <p:spPr>
          <a:xfrm>
            <a:off x="1455791" y="4677516"/>
            <a:ext cx="1" cy="44704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8" name="Line"/>
          <p:cNvSpPr/>
          <p:nvPr/>
        </p:nvSpPr>
        <p:spPr>
          <a:xfrm>
            <a:off x="4868086" y="4836491"/>
            <a:ext cx="1" cy="1508675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39" name="Line"/>
          <p:cNvSpPr/>
          <p:nvPr/>
        </p:nvSpPr>
        <p:spPr>
          <a:xfrm>
            <a:off x="5977089" y="1871087"/>
            <a:ext cx="1" cy="1672928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0" name="Line"/>
          <p:cNvSpPr/>
          <p:nvPr/>
        </p:nvSpPr>
        <p:spPr>
          <a:xfrm>
            <a:off x="7443494" y="1867887"/>
            <a:ext cx="1" cy="1672929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1" name="Line"/>
          <p:cNvSpPr/>
          <p:nvPr/>
        </p:nvSpPr>
        <p:spPr>
          <a:xfrm>
            <a:off x="5981503" y="3539611"/>
            <a:ext cx="372586" cy="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2" name="Line"/>
          <p:cNvSpPr/>
          <p:nvPr/>
        </p:nvSpPr>
        <p:spPr>
          <a:xfrm flipH="1">
            <a:off x="7088536" y="3539611"/>
            <a:ext cx="366713" cy="1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3" name="Escolha…"/>
          <p:cNvSpPr/>
          <p:nvPr/>
        </p:nvSpPr>
        <p:spPr>
          <a:xfrm>
            <a:off x="1028297" y="5122935"/>
            <a:ext cx="854988" cy="567445"/>
          </a:xfrm>
          <a:prstGeom prst="rect">
            <a:avLst/>
          </a:prstGeom>
          <a:solidFill>
            <a:srgbClr val="FFFC79">
              <a:alpha val="6896"/>
            </a:srgbClr>
          </a:solidFill>
          <a:ln w="19050">
            <a:solidFill>
              <a:srgbClr val="000000">
                <a:alpha val="6896"/>
              </a:srgbClr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200"/>
            </a:pPr>
            <a:r>
              <a:t>Escolha </a:t>
            </a:r>
          </a:p>
          <a:p>
            <a:pPr algn="ctr">
              <a:defRPr sz="1200"/>
            </a:pPr>
            <a:r>
              <a:t>inválida!</a:t>
            </a:r>
          </a:p>
        </p:txBody>
      </p:sp>
      <p:sp>
        <p:nvSpPr>
          <p:cNvPr id="544" name="Line"/>
          <p:cNvSpPr/>
          <p:nvPr/>
        </p:nvSpPr>
        <p:spPr>
          <a:xfrm flipH="1">
            <a:off x="1455791" y="5687525"/>
            <a:ext cx="1" cy="728295"/>
          </a:xfrm>
          <a:prstGeom prst="line">
            <a:avLst/>
          </a:prstGeom>
          <a:ln w="19050">
            <a:solidFill>
              <a:srgbClr val="000000">
                <a:alpha val="6896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45" name="Como programar esse jogo?"/>
          <p:cNvSpPr txBox="1"/>
          <p:nvPr/>
        </p:nvSpPr>
        <p:spPr>
          <a:xfrm>
            <a:off x="2495067" y="3210431"/>
            <a:ext cx="4245705" cy="5232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Como programar esse jogo?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48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9" name="Rounded Rectangle"/>
          <p:cNvSpPr/>
          <p:nvPr/>
        </p:nvSpPr>
        <p:spPr>
          <a:xfrm>
            <a:off x="685800" y="3154362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552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5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53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56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55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55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8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560" name="Referências"/>
          <p:cNvSpPr txBox="1"/>
          <p:nvPr/>
        </p:nvSpPr>
        <p:spPr>
          <a:xfrm>
            <a:off x="1267845" y="4374202"/>
            <a:ext cx="15428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561" name="Declarações IF, IF-ELSE"/>
          <p:cNvSpPr txBox="1"/>
          <p:nvPr/>
        </p:nvSpPr>
        <p:spPr>
          <a:xfrm>
            <a:off x="1255712" y="3240607"/>
            <a:ext cx="298252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Declarações IF, IF-ELSE</a:t>
            </a:r>
          </a:p>
        </p:txBody>
      </p:sp>
      <p:grpSp>
        <p:nvGrpSpPr>
          <p:cNvPr id="564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56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65" name="Declaração SWITCH"/>
          <p:cNvSpPr txBox="1"/>
          <p:nvPr/>
        </p:nvSpPr>
        <p:spPr>
          <a:xfrm>
            <a:off x="1255464" y="3807555"/>
            <a:ext cx="253058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Declaração SWITCH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Declarações Condi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Declarações Condicionais</a:t>
            </a:r>
          </a:p>
        </p:txBody>
      </p:sp>
      <p:sp>
        <p:nvSpPr>
          <p:cNvPr id="568" name="3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9" name="Uma estrutura de decisão permite decidir se um conjunto de instruções será ou não executado de acordo com determinadas condições…"/>
          <p:cNvSpPr txBox="1"/>
          <p:nvPr>
            <p:ph type="body" idx="1"/>
          </p:nvPr>
        </p:nvSpPr>
        <p:spPr>
          <a:xfrm>
            <a:off x="457200" y="17399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Uma estrutura de decisão permite decidir se um conjunto de instruções será ou não executado de acordo com determinadas condições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A decisão é feita com base no resultado de um teste lógico que determina a condição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Estruturas de decisão em C/C++:</a:t>
            </a:r>
          </a:p>
          <a:p>
            <a:pPr lvl="2" marL="1004887" indent="-319087">
              <a:buSzPct val="60000"/>
              <a:buChar char="◻"/>
              <a:defRPr sz="2200">
                <a:solidFill>
                  <a:srgbClr val="531B93"/>
                </a:solidFill>
              </a:defRPr>
            </a:pPr>
            <a:r>
              <a:t>if</a:t>
            </a:r>
          </a:p>
          <a:p>
            <a:pPr lvl="2" marL="1004887" indent="-319087">
              <a:buSzPct val="60000"/>
              <a:buChar char="◻"/>
              <a:defRPr sz="2200">
                <a:solidFill>
                  <a:srgbClr val="531B93"/>
                </a:solidFill>
              </a:defRPr>
            </a:pPr>
            <a:r>
              <a:t>if-else</a:t>
            </a:r>
          </a:p>
          <a:p>
            <a:pPr lvl="2" marL="1004887" indent="-319087">
              <a:buSzPct val="60000"/>
              <a:buChar char="◻"/>
              <a:defRPr sz="2200">
                <a:solidFill>
                  <a:srgbClr val="531B93"/>
                </a:solidFill>
              </a:defRPr>
            </a:pPr>
            <a:r>
              <a:t>switch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3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2" name="Os operadores relacionais comparam dois valores e retornam um valor booleano…"/>
          <p:cNvSpPr txBox="1"/>
          <p:nvPr>
            <p:ph type="body" sz="half" idx="1"/>
          </p:nvPr>
        </p:nvSpPr>
        <p:spPr>
          <a:xfrm>
            <a:off x="457200" y="1739900"/>
            <a:ext cx="8229600" cy="184942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Os operadores relacionais comparam dois valores e retornam um valor booleano</a:t>
            </a:r>
          </a:p>
          <a:p>
            <a:pPr lvl="3" marL="1462087" indent="-319087">
              <a:defRPr sz="2200"/>
            </a:pPr>
            <a:r>
              <a:t>Verdadeiro (</a:t>
            </a:r>
            <a:r>
              <a:rPr>
                <a:solidFill>
                  <a:srgbClr val="9437FF"/>
                </a:solidFill>
              </a:rPr>
              <a:t>true</a:t>
            </a:r>
            <a:r>
              <a:t>)</a:t>
            </a:r>
          </a:p>
          <a:p>
            <a:pPr lvl="3" marL="1462087" indent="-319087">
              <a:defRPr sz="2200"/>
            </a:pPr>
            <a:r>
              <a:t>Falso (</a:t>
            </a:r>
            <a:r>
              <a:rPr>
                <a:solidFill>
                  <a:srgbClr val="9437FF"/>
                </a:solidFill>
              </a:rPr>
              <a:t>false</a:t>
            </a:r>
            <a:r>
              <a:t>)</a:t>
            </a:r>
          </a:p>
        </p:txBody>
      </p:sp>
      <p:pic>
        <p:nvPicPr>
          <p:cNvPr id="573" name="Screen Shot 2022-09-30 at 14.09.02.png" descr="Screen Shot 2022-09-30 at 14.09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8705" y="3416301"/>
            <a:ext cx="6926590" cy="2625603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Declarações Condi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Declarações Condicionais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577" name="3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8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582" name="3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3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85" name="Se a condição…"/>
          <p:cNvSpPr txBox="1"/>
          <p:nvPr/>
        </p:nvSpPr>
        <p:spPr>
          <a:xfrm>
            <a:off x="2838407" y="3800271"/>
            <a:ext cx="1493191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Falsa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588" name="3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89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91" name="Line"/>
          <p:cNvSpPr/>
          <p:nvPr/>
        </p:nvSpPr>
        <p:spPr>
          <a:xfrm flipH="1">
            <a:off x="4689347" y="2785253"/>
            <a:ext cx="1" cy="3227517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2" name="Se a condição…"/>
          <p:cNvSpPr txBox="1"/>
          <p:nvPr/>
        </p:nvSpPr>
        <p:spPr>
          <a:xfrm>
            <a:off x="2838407" y="3800271"/>
            <a:ext cx="1493191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Falsa</a:t>
            </a:r>
          </a:p>
        </p:txBody>
      </p:sp>
      <p:sp>
        <p:nvSpPr>
          <p:cNvPr id="593" name="fluxo do…"/>
          <p:cNvSpPr txBox="1"/>
          <p:nvPr/>
        </p:nvSpPr>
        <p:spPr>
          <a:xfrm>
            <a:off x="3587469" y="5665954"/>
            <a:ext cx="93192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0433FF"/>
                </a:solidFill>
              </a:defRPr>
            </a:pPr>
            <a:r>
              <a:t>fluxo do</a:t>
            </a:r>
          </a:p>
          <a:p>
            <a:pPr>
              <a:defRPr b="1" sz="1600">
                <a:solidFill>
                  <a:srgbClr val="0433FF"/>
                </a:solidFill>
              </a:defRPr>
            </a:pPr>
            <a:r>
              <a:t>programa</a:t>
            </a:r>
          </a:p>
        </p:txBody>
      </p:sp>
      <p:sp>
        <p:nvSpPr>
          <p:cNvPr id="594" name="Line"/>
          <p:cNvSpPr/>
          <p:nvPr/>
        </p:nvSpPr>
        <p:spPr>
          <a:xfrm>
            <a:off x="6961245" y="3536977"/>
            <a:ext cx="804376" cy="1138730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5" name="Line"/>
          <p:cNvSpPr/>
          <p:nvPr/>
        </p:nvSpPr>
        <p:spPr>
          <a:xfrm flipH="1">
            <a:off x="6978351" y="3505512"/>
            <a:ext cx="770165" cy="1201660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6" name="não é executado"/>
          <p:cNvSpPr txBox="1"/>
          <p:nvPr/>
        </p:nvSpPr>
        <p:spPr>
          <a:xfrm>
            <a:off x="6615096" y="3192144"/>
            <a:ext cx="149667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não é executado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599" name="3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0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2" name="Se a condição…"/>
          <p:cNvSpPr txBox="1"/>
          <p:nvPr/>
        </p:nvSpPr>
        <p:spPr>
          <a:xfrm>
            <a:off x="2838407" y="3800271"/>
            <a:ext cx="1524892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Verdadeira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79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0" name="Screen Shot 2022-09-30 at 14.03.49.png" descr="Screen Shot 2022-09-30 at 14.03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522" y="1570037"/>
            <a:ext cx="7620956" cy="4605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605" name="4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6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8" name="Line"/>
          <p:cNvSpPr/>
          <p:nvPr/>
        </p:nvSpPr>
        <p:spPr>
          <a:xfrm>
            <a:off x="4689347" y="2785254"/>
            <a:ext cx="1" cy="990601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9" name="fluxo do…"/>
          <p:cNvSpPr txBox="1"/>
          <p:nvPr/>
        </p:nvSpPr>
        <p:spPr>
          <a:xfrm>
            <a:off x="3587469" y="5665954"/>
            <a:ext cx="93192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0433FF"/>
                </a:solidFill>
              </a:defRPr>
            </a:pPr>
            <a:r>
              <a:t>fluxo do</a:t>
            </a:r>
          </a:p>
          <a:p>
            <a:pPr>
              <a:defRPr b="1" sz="1600">
                <a:solidFill>
                  <a:srgbClr val="0433FF"/>
                </a:solidFill>
              </a:defRPr>
            </a:pPr>
            <a:r>
              <a:t>programa</a:t>
            </a:r>
          </a:p>
        </p:txBody>
      </p:sp>
      <p:sp>
        <p:nvSpPr>
          <p:cNvPr id="610" name="é executado"/>
          <p:cNvSpPr txBox="1"/>
          <p:nvPr/>
        </p:nvSpPr>
        <p:spPr>
          <a:xfrm>
            <a:off x="6803611" y="3192144"/>
            <a:ext cx="1119644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0433FF"/>
                </a:solidFill>
              </a:defRPr>
            </a:lvl1pPr>
          </a:lstStyle>
          <a:p>
            <a:pPr/>
            <a:r>
              <a:t>é executado</a:t>
            </a:r>
          </a:p>
        </p:txBody>
      </p:sp>
      <p:sp>
        <p:nvSpPr>
          <p:cNvPr id="611" name="Line"/>
          <p:cNvSpPr/>
          <p:nvPr/>
        </p:nvSpPr>
        <p:spPr>
          <a:xfrm>
            <a:off x="8003248" y="3722184"/>
            <a:ext cx="1" cy="1115284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2" name="Line"/>
          <p:cNvSpPr/>
          <p:nvPr/>
        </p:nvSpPr>
        <p:spPr>
          <a:xfrm>
            <a:off x="4689348" y="4835187"/>
            <a:ext cx="1" cy="1115283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3" name="Line"/>
          <p:cNvSpPr/>
          <p:nvPr/>
        </p:nvSpPr>
        <p:spPr>
          <a:xfrm flipH="1" flipV="1">
            <a:off x="4675490" y="4844966"/>
            <a:ext cx="3349054" cy="1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4" name="Line"/>
          <p:cNvSpPr/>
          <p:nvPr/>
        </p:nvSpPr>
        <p:spPr>
          <a:xfrm flipH="1" flipV="1">
            <a:off x="4675490" y="3757070"/>
            <a:ext cx="3349054" cy="1"/>
          </a:xfrm>
          <a:prstGeom prst="line">
            <a:avLst/>
          </a:prstGeom>
          <a:ln w="25400">
            <a:solidFill>
              <a:srgbClr val="0433FF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5" name="Se a condição…"/>
          <p:cNvSpPr txBox="1"/>
          <p:nvPr/>
        </p:nvSpPr>
        <p:spPr>
          <a:xfrm>
            <a:off x="2838407" y="3800271"/>
            <a:ext cx="1524892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Verdadeira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618" name="4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19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ectangle"/>
          <p:cNvSpPr/>
          <p:nvPr/>
        </p:nvSpPr>
        <p:spPr>
          <a:xfrm>
            <a:off x="794116" y="2732374"/>
            <a:ext cx="3742161" cy="333327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623" name="4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4" name="Screen Shot 2022-09-30 at 14.11.25.png" descr="Screen Shot 2022-09-30 at 14.11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96" y="1787725"/>
            <a:ext cx="7236750" cy="4130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627" name="4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8" name="Screen Shot 2022-09-30 at 14.11.58.png" descr="Screen Shot 2022-09-30 at 14.11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287" y="1826598"/>
            <a:ext cx="7163758" cy="3972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Declaração 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</a:t>
            </a:r>
          </a:p>
        </p:txBody>
      </p:sp>
      <p:sp>
        <p:nvSpPr>
          <p:cNvPr id="631" name="4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32" name="Screen Shot 2022-09-30 at 14.12.40.png" descr="Screen Shot 2022-09-30 at 14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032" y="1804242"/>
            <a:ext cx="7351936" cy="3947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35" name="4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36" name="Screen Shot 2022-09-30 at 14.13.33.png" descr="Screen Shot 2022-09-30 at 14.1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89" y="2133104"/>
            <a:ext cx="7851022" cy="4030697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Rectangle"/>
          <p:cNvSpPr/>
          <p:nvPr/>
        </p:nvSpPr>
        <p:spPr>
          <a:xfrm>
            <a:off x="353937" y="1887229"/>
            <a:ext cx="3271339" cy="48263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8" name="Rectangle"/>
          <p:cNvSpPr/>
          <p:nvPr/>
        </p:nvSpPr>
        <p:spPr>
          <a:xfrm>
            <a:off x="1199391" y="5351548"/>
            <a:ext cx="7748827" cy="910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41" name="4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42" name="Screen Shot 2022-09-30 at 14.13.33.png" descr="Screen Shot 2022-09-30 at 14.1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89" y="2133104"/>
            <a:ext cx="7851022" cy="4030697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Rectangle"/>
          <p:cNvSpPr/>
          <p:nvPr/>
        </p:nvSpPr>
        <p:spPr>
          <a:xfrm>
            <a:off x="353937" y="1887229"/>
            <a:ext cx="3271339" cy="48263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4" name="Rectangle"/>
          <p:cNvSpPr/>
          <p:nvPr/>
        </p:nvSpPr>
        <p:spPr>
          <a:xfrm>
            <a:off x="1199391" y="5351548"/>
            <a:ext cx="7748827" cy="910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5" name="Line"/>
          <p:cNvSpPr/>
          <p:nvPr/>
        </p:nvSpPr>
        <p:spPr>
          <a:xfrm>
            <a:off x="5420046" y="2111580"/>
            <a:ext cx="1" cy="990601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6" name="fluxo do…"/>
          <p:cNvSpPr txBox="1"/>
          <p:nvPr/>
        </p:nvSpPr>
        <p:spPr>
          <a:xfrm>
            <a:off x="5315032" y="5621936"/>
            <a:ext cx="93192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0433FF"/>
                </a:solidFill>
              </a:defRPr>
            </a:pPr>
            <a:r>
              <a:t>fluxo do</a:t>
            </a:r>
          </a:p>
          <a:p>
            <a:pPr>
              <a:defRPr b="1" sz="1600">
                <a:solidFill>
                  <a:srgbClr val="0433FF"/>
                </a:solidFill>
              </a:defRPr>
            </a:pPr>
            <a:r>
              <a:t>programa</a:t>
            </a:r>
          </a:p>
        </p:txBody>
      </p:sp>
      <p:sp>
        <p:nvSpPr>
          <p:cNvPr id="647" name="é executado"/>
          <p:cNvSpPr txBox="1"/>
          <p:nvPr/>
        </p:nvSpPr>
        <p:spPr>
          <a:xfrm>
            <a:off x="3493608" y="2540678"/>
            <a:ext cx="111964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0433FF"/>
                </a:solidFill>
              </a:defRPr>
            </a:lvl1pPr>
          </a:lstStyle>
          <a:p>
            <a:pPr/>
            <a:r>
              <a:t>é executado</a:t>
            </a:r>
          </a:p>
        </p:txBody>
      </p:sp>
      <p:sp>
        <p:nvSpPr>
          <p:cNvPr id="648" name="Line"/>
          <p:cNvSpPr/>
          <p:nvPr/>
        </p:nvSpPr>
        <p:spPr>
          <a:xfrm>
            <a:off x="5780993" y="4411961"/>
            <a:ext cx="1" cy="1115283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9" name="Line"/>
          <p:cNvSpPr/>
          <p:nvPr/>
        </p:nvSpPr>
        <p:spPr>
          <a:xfrm flipH="1">
            <a:off x="3693091" y="4362058"/>
            <a:ext cx="2149468" cy="1"/>
          </a:xfrm>
          <a:prstGeom prst="line">
            <a:avLst/>
          </a:prstGeom>
          <a:ln w="25400">
            <a:solidFill>
              <a:srgbClr val="0433FF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0" name="Line"/>
          <p:cNvSpPr/>
          <p:nvPr/>
        </p:nvSpPr>
        <p:spPr>
          <a:xfrm flipH="1" flipV="1">
            <a:off x="3712309" y="3140819"/>
            <a:ext cx="1719382" cy="1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1" name="Se a condição…"/>
          <p:cNvSpPr txBox="1"/>
          <p:nvPr/>
        </p:nvSpPr>
        <p:spPr>
          <a:xfrm>
            <a:off x="1737958" y="3263252"/>
            <a:ext cx="1524891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Verdadeira</a:t>
            </a:r>
          </a:p>
        </p:txBody>
      </p:sp>
      <p:sp>
        <p:nvSpPr>
          <p:cNvPr id="652" name="Line"/>
          <p:cNvSpPr/>
          <p:nvPr/>
        </p:nvSpPr>
        <p:spPr>
          <a:xfrm>
            <a:off x="3707095" y="3139189"/>
            <a:ext cx="1" cy="1258321"/>
          </a:xfrm>
          <a:prstGeom prst="line">
            <a:avLst/>
          </a:prstGeom>
          <a:ln w="25400">
            <a:solidFill>
              <a:srgbClr val="0433FF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3" name="Line"/>
          <p:cNvSpPr/>
          <p:nvPr/>
        </p:nvSpPr>
        <p:spPr>
          <a:xfrm>
            <a:off x="7568693" y="2999958"/>
            <a:ext cx="804376" cy="1138730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4" name="Line"/>
          <p:cNvSpPr/>
          <p:nvPr/>
        </p:nvSpPr>
        <p:spPr>
          <a:xfrm flipH="1">
            <a:off x="7585800" y="2968493"/>
            <a:ext cx="770164" cy="1201659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57" name="4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58" name="Screen Shot 2022-09-30 at 14.13.33.png" descr="Screen Shot 2022-09-30 at 14.1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89" y="2133104"/>
            <a:ext cx="7851022" cy="4030697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Rectangle"/>
          <p:cNvSpPr/>
          <p:nvPr/>
        </p:nvSpPr>
        <p:spPr>
          <a:xfrm>
            <a:off x="353937" y="1887229"/>
            <a:ext cx="3271339" cy="48263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0" name="Rectangle"/>
          <p:cNvSpPr/>
          <p:nvPr/>
        </p:nvSpPr>
        <p:spPr>
          <a:xfrm>
            <a:off x="1199391" y="5351548"/>
            <a:ext cx="7748827" cy="910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1" name="Line"/>
          <p:cNvSpPr/>
          <p:nvPr/>
        </p:nvSpPr>
        <p:spPr>
          <a:xfrm>
            <a:off x="5420046" y="2111580"/>
            <a:ext cx="1" cy="99060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2" name="fluxo do…"/>
          <p:cNvSpPr txBox="1"/>
          <p:nvPr/>
        </p:nvSpPr>
        <p:spPr>
          <a:xfrm>
            <a:off x="5315032" y="5621936"/>
            <a:ext cx="93192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600">
                <a:solidFill>
                  <a:srgbClr val="FF2600"/>
                </a:solidFill>
              </a:defRPr>
            </a:pPr>
            <a:r>
              <a:t>fluxo do</a:t>
            </a:r>
          </a:p>
          <a:p>
            <a:pPr>
              <a:defRPr b="1" sz="1600">
                <a:solidFill>
                  <a:srgbClr val="FF2600"/>
                </a:solidFill>
              </a:defRPr>
            </a:pPr>
            <a:r>
              <a:t>programa</a:t>
            </a:r>
          </a:p>
        </p:txBody>
      </p:sp>
      <p:sp>
        <p:nvSpPr>
          <p:cNvPr id="663" name="é executado"/>
          <p:cNvSpPr txBox="1"/>
          <p:nvPr/>
        </p:nvSpPr>
        <p:spPr>
          <a:xfrm>
            <a:off x="7525655" y="2602303"/>
            <a:ext cx="1119645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600">
                <a:solidFill>
                  <a:srgbClr val="FF2600"/>
                </a:solidFill>
              </a:defRPr>
            </a:lvl1pPr>
          </a:lstStyle>
          <a:p>
            <a:pPr/>
            <a:r>
              <a:t>é executado</a:t>
            </a:r>
          </a:p>
        </p:txBody>
      </p:sp>
      <p:sp>
        <p:nvSpPr>
          <p:cNvPr id="664" name="Line"/>
          <p:cNvSpPr/>
          <p:nvPr/>
        </p:nvSpPr>
        <p:spPr>
          <a:xfrm>
            <a:off x="5780993" y="4411961"/>
            <a:ext cx="1" cy="1115283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5" name="Line"/>
          <p:cNvSpPr/>
          <p:nvPr/>
        </p:nvSpPr>
        <p:spPr>
          <a:xfrm flipH="1" flipV="1">
            <a:off x="5594320" y="3032715"/>
            <a:ext cx="2818889" cy="1"/>
          </a:xfrm>
          <a:prstGeom prst="line">
            <a:avLst/>
          </a:prstGeom>
          <a:ln w="25400">
            <a:solidFill>
              <a:srgbClr val="FF26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6" name="Line"/>
          <p:cNvSpPr/>
          <p:nvPr/>
        </p:nvSpPr>
        <p:spPr>
          <a:xfrm flipH="1">
            <a:off x="5783813" y="4300418"/>
            <a:ext cx="2676315" cy="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7" name="Se a condição…"/>
          <p:cNvSpPr txBox="1"/>
          <p:nvPr/>
        </p:nvSpPr>
        <p:spPr>
          <a:xfrm>
            <a:off x="1737958" y="3236841"/>
            <a:ext cx="1493191" cy="612141"/>
          </a:xfrm>
          <a:prstGeom prst="rect">
            <a:avLst/>
          </a:prstGeom>
          <a:solidFill>
            <a:srgbClr val="FFFC79"/>
          </a:solidFill>
          <a:ln w="381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Se a condição </a:t>
            </a:r>
          </a:p>
          <a:p>
            <a:pPr algn="ctr"/>
            <a:r>
              <a:t>for Falsa</a:t>
            </a:r>
          </a:p>
        </p:txBody>
      </p:sp>
      <p:sp>
        <p:nvSpPr>
          <p:cNvPr id="668" name="Line"/>
          <p:cNvSpPr/>
          <p:nvPr/>
        </p:nvSpPr>
        <p:spPr>
          <a:xfrm>
            <a:off x="8478643" y="3042350"/>
            <a:ext cx="1" cy="1258320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9" name="Line"/>
          <p:cNvSpPr/>
          <p:nvPr/>
        </p:nvSpPr>
        <p:spPr>
          <a:xfrm>
            <a:off x="3818362" y="2973547"/>
            <a:ext cx="804376" cy="1138730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70" name="Line"/>
          <p:cNvSpPr/>
          <p:nvPr/>
        </p:nvSpPr>
        <p:spPr>
          <a:xfrm flipH="1">
            <a:off x="3835468" y="2942082"/>
            <a:ext cx="770165" cy="1201660"/>
          </a:xfrm>
          <a:prstGeom prst="line">
            <a:avLst/>
          </a:prstGeom>
          <a:ln w="2540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73" name="4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74" name="Screen Shot 2022-09-30 at 14.13.33.png" descr="Screen Shot 2022-09-30 at 14.1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89" y="2133104"/>
            <a:ext cx="7851022" cy="4030697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Rectangle"/>
          <p:cNvSpPr/>
          <p:nvPr/>
        </p:nvSpPr>
        <p:spPr>
          <a:xfrm>
            <a:off x="430478" y="5351548"/>
            <a:ext cx="8517740" cy="9104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78" name="4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79" name="Screen Shot 2022-09-30 at 14.13.33.png" descr="Screen Shot 2022-09-30 at 14.1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89" y="2133104"/>
            <a:ext cx="7851022" cy="4030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83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4" name="Estruturas de controle dividem-se em:…"/>
          <p:cNvSpPr txBox="1"/>
          <p:nvPr>
            <p:ph type="body" idx="1"/>
          </p:nvPr>
        </p:nvSpPr>
        <p:spPr>
          <a:xfrm>
            <a:off x="457200" y="17399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Estruturas de controle dividem-se em:</a:t>
            </a:r>
          </a:p>
          <a:p>
            <a:pPr lvl="3" marL="1462087" indent="-319087">
              <a:defRPr sz="2200"/>
            </a:pPr>
            <a:r>
              <a:t>Estruturas de decisão/seleção (condicionais)</a:t>
            </a:r>
          </a:p>
          <a:p>
            <a:pPr lvl="3" marL="1462087" indent="-319087">
              <a:defRPr sz="2200"/>
            </a:pPr>
            <a:r>
              <a:t>Estruturas de repetição (loops de repetição)</a:t>
            </a:r>
          </a:p>
          <a:p>
            <a:pPr lvl="3" marL="1462087" indent="-319087">
              <a:defRPr sz="2200"/>
            </a:pPr>
          </a:p>
          <a:p>
            <a:pPr lvl="3" marL="1462087" indent="-319087">
              <a:defRPr sz="2200"/>
            </a:pPr>
          </a:p>
          <a:p>
            <a:pPr>
              <a:defRPr sz="2200"/>
            </a:pPr>
            <a:r>
              <a:t>As estruturas de controle estão vinculadas às condições que determinam se instruções serão ou não executadas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Uma condição de controle está relacionada aos operadores relacionais e lógicos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Declaração IF-EL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</a:t>
            </a:r>
          </a:p>
        </p:txBody>
      </p:sp>
      <p:sp>
        <p:nvSpPr>
          <p:cNvPr id="682" name="5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3" name="Screen Shot 2022-09-30 at 14.14.07.png" descr="Screen Shot 2022-09-30 at 14.1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91" y="2152468"/>
            <a:ext cx="8064418" cy="407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Bloco de Instr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Bloco de Instrução</a:t>
            </a:r>
          </a:p>
        </p:txBody>
      </p:sp>
      <p:sp>
        <p:nvSpPr>
          <p:cNvPr id="686" name="5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7" name="Com a adição de estruturas de controle segue um novo conceito: bloco de instruções…"/>
          <p:cNvSpPr txBox="1"/>
          <p:nvPr>
            <p:ph type="body" sz="half" idx="1"/>
          </p:nvPr>
        </p:nvSpPr>
        <p:spPr>
          <a:xfrm>
            <a:off x="457200" y="1739900"/>
            <a:ext cx="8229600" cy="2045501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Com a adição de estruturas de controle segue um novo conceito: bloco de instruções</a:t>
            </a:r>
          </a:p>
          <a:p>
            <a:pPr>
              <a:defRPr sz="2200"/>
            </a:pPr>
            <a:r>
              <a:rPr b="1"/>
              <a:t>Bloco</a:t>
            </a:r>
            <a:r>
              <a:t>: Conjunto de instruções agrupadas e delimitadas por chaves </a:t>
            </a:r>
            <a:r>
              <a:rPr>
                <a:solidFill>
                  <a:srgbClr val="FF2600"/>
                </a:solidFill>
              </a:rPr>
              <a:t>{ }</a:t>
            </a:r>
          </a:p>
          <a:p>
            <a:pPr>
              <a:defRPr sz="2200"/>
            </a:pPr>
            <a:r>
              <a:t>Se o bloco for de apenas uma instruções, pode-se omitir as { }</a:t>
            </a:r>
          </a:p>
          <a:p>
            <a:pPr>
              <a:defRPr sz="2200"/>
            </a:pPr>
            <a:r>
              <a:t>Exemplo:</a:t>
            </a:r>
          </a:p>
        </p:txBody>
      </p:sp>
      <p:pic>
        <p:nvPicPr>
          <p:cNvPr id="688" name="Screen Shot 2022-09-30 at 14.19.21.png" descr="Screen Shot 2022-09-30 at 14.19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603" y="3822703"/>
            <a:ext cx="7484234" cy="2247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Bloco de instruções - Erros comuns I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Bloco de instruções - Erros comuns I</a:t>
            </a:r>
          </a:p>
        </p:txBody>
      </p:sp>
      <p:sp>
        <p:nvSpPr>
          <p:cNvPr id="691" name="5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92" name="Screen Shot 2022-09-30 at 14.20.50.png" descr="Screen Shot 2022-09-30 at 14.20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427" y="2120875"/>
            <a:ext cx="7863842" cy="3280062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Onde está o erro?"/>
          <p:cNvSpPr txBox="1"/>
          <p:nvPr/>
        </p:nvSpPr>
        <p:spPr>
          <a:xfrm>
            <a:off x="891551" y="5333949"/>
            <a:ext cx="7360898" cy="358141"/>
          </a:xfrm>
          <a:prstGeom prst="rect">
            <a:avLst/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Onde está o erro?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Bloco de instruções - Erros comuns II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Bloco de instruções - Erros comuns II</a:t>
            </a:r>
          </a:p>
        </p:txBody>
      </p:sp>
      <p:sp>
        <p:nvSpPr>
          <p:cNvPr id="696" name="5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7" name="Onde está o erro?"/>
          <p:cNvSpPr txBox="1"/>
          <p:nvPr/>
        </p:nvSpPr>
        <p:spPr>
          <a:xfrm>
            <a:off x="891551" y="5493796"/>
            <a:ext cx="7360898" cy="358141"/>
          </a:xfrm>
          <a:prstGeom prst="rect">
            <a:avLst/>
          </a:prstGeom>
          <a:solidFill>
            <a:srgbClr val="FFFB0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Onde está o erro?</a:t>
            </a:r>
          </a:p>
        </p:txBody>
      </p:sp>
      <p:pic>
        <p:nvPicPr>
          <p:cNvPr id="698" name="Screen Shot 2022-09-30 at 14.22.20.png" descr="Screen Shot 2022-09-30 at 14.22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981" y="2077379"/>
            <a:ext cx="7526571" cy="3331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Estrutura de seleção aninha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seleção aninhadas</a:t>
            </a:r>
          </a:p>
        </p:txBody>
      </p:sp>
      <p:sp>
        <p:nvSpPr>
          <p:cNvPr id="701" name="5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2" name="É possível também aninhar comando if, ou seja, fazer uma declaração if dentro de outra declaração if anterior…"/>
          <p:cNvSpPr txBox="1"/>
          <p:nvPr>
            <p:ph type="body" sz="half" idx="1"/>
          </p:nvPr>
        </p:nvSpPr>
        <p:spPr>
          <a:xfrm>
            <a:off x="457200" y="1739900"/>
            <a:ext cx="8229600" cy="153797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É possível também aninhar comando </a:t>
            </a:r>
            <a:r>
              <a:rPr b="1"/>
              <a:t>if</a:t>
            </a:r>
            <a:r>
              <a:t>, ou seja, fazer uma declaração </a:t>
            </a:r>
            <a:r>
              <a:rPr b="1"/>
              <a:t>if</a:t>
            </a:r>
            <a:r>
              <a:t> dentro de outra declaração </a:t>
            </a:r>
            <a:r>
              <a:rPr b="1"/>
              <a:t>if</a:t>
            </a:r>
            <a:r>
              <a:t> anterior</a:t>
            </a:r>
          </a:p>
          <a:p>
            <a:pPr>
              <a:defRPr sz="2200"/>
            </a:pPr>
            <a:r>
              <a:rPr b="1"/>
              <a:t>Exemplo</a:t>
            </a:r>
            <a:r>
              <a:t>: examinar se um número é positivo. Em caso afirmativo, verificar se o mesmo é divisível 2</a:t>
            </a:r>
          </a:p>
        </p:txBody>
      </p:sp>
      <p:pic>
        <p:nvPicPr>
          <p:cNvPr id="703" name="Screen Shot 2022-09-30 at 14.24.45.png" descr="Screen Shot 2022-09-30 at 14.2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8444" y="3374822"/>
            <a:ext cx="7664710" cy="2985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Estrutura de seleção aninha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seleção aninhadas</a:t>
            </a:r>
          </a:p>
        </p:txBody>
      </p:sp>
      <p:sp>
        <p:nvSpPr>
          <p:cNvPr id="706" name="5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07" name="Screen Shot 2022-09-30 at 14.25.53.png" descr="Screen Shot 2022-09-30 at 14.25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888" y="1808171"/>
            <a:ext cx="7446372" cy="4500199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Rectangle"/>
          <p:cNvSpPr/>
          <p:nvPr/>
        </p:nvSpPr>
        <p:spPr>
          <a:xfrm>
            <a:off x="430478" y="1570037"/>
            <a:ext cx="3844442" cy="4871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9" name="Line"/>
          <p:cNvSpPr/>
          <p:nvPr/>
        </p:nvSpPr>
        <p:spPr>
          <a:xfrm>
            <a:off x="5451218" y="1952237"/>
            <a:ext cx="1" cy="370841"/>
          </a:xfrm>
          <a:prstGeom prst="line">
            <a:avLst/>
          </a:prstGeom>
          <a:ln w="127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Estrutura de seleção aninha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seleção aninhadas</a:t>
            </a:r>
          </a:p>
        </p:txBody>
      </p:sp>
      <p:sp>
        <p:nvSpPr>
          <p:cNvPr id="712" name="5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13" name="Screen Shot 2022-09-30 at 14.25.53.png" descr="Screen Shot 2022-09-30 at 14.25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6888" y="1808171"/>
            <a:ext cx="7446372" cy="4500199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Line"/>
          <p:cNvSpPr/>
          <p:nvPr/>
        </p:nvSpPr>
        <p:spPr>
          <a:xfrm>
            <a:off x="5451218" y="1952237"/>
            <a:ext cx="1" cy="370841"/>
          </a:xfrm>
          <a:prstGeom prst="line">
            <a:avLst/>
          </a:prstGeom>
          <a:ln w="127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Estrutura de seleção aninha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seleção aninhadas</a:t>
            </a:r>
          </a:p>
        </p:txBody>
      </p:sp>
      <p:sp>
        <p:nvSpPr>
          <p:cNvPr id="717" name="5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18" name="Screen Shot 2022-09-30 at 14.26.33.png" descr="Screen Shot 2022-09-30 at 14.26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07" y="2022855"/>
            <a:ext cx="7141586" cy="4103806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Rectangle"/>
          <p:cNvSpPr/>
          <p:nvPr/>
        </p:nvSpPr>
        <p:spPr>
          <a:xfrm>
            <a:off x="430478" y="1570037"/>
            <a:ext cx="3844442" cy="48716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0" name="Line"/>
          <p:cNvSpPr/>
          <p:nvPr/>
        </p:nvSpPr>
        <p:spPr>
          <a:xfrm>
            <a:off x="5476618" y="1977637"/>
            <a:ext cx="1" cy="370841"/>
          </a:xfrm>
          <a:prstGeom prst="line">
            <a:avLst/>
          </a:prstGeom>
          <a:ln w="127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Estrutura de seleção aninha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Estrutura de seleção aninhadas</a:t>
            </a:r>
          </a:p>
        </p:txBody>
      </p:sp>
      <p:sp>
        <p:nvSpPr>
          <p:cNvPr id="723" name="5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24" name="Screen Shot 2022-09-30 at 14.26.33.png" descr="Screen Shot 2022-09-30 at 14.26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207" y="2022855"/>
            <a:ext cx="7141586" cy="4103806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Line"/>
          <p:cNvSpPr/>
          <p:nvPr/>
        </p:nvSpPr>
        <p:spPr>
          <a:xfrm>
            <a:off x="5476618" y="1977637"/>
            <a:ext cx="1" cy="370841"/>
          </a:xfrm>
          <a:prstGeom prst="line">
            <a:avLst/>
          </a:prstGeom>
          <a:ln w="127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Declaração IF-ELSE-IF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IF-ELSE-IF</a:t>
            </a:r>
          </a:p>
        </p:txBody>
      </p:sp>
      <p:sp>
        <p:nvSpPr>
          <p:cNvPr id="728" name="5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29" name="Screen Shot 2022-09-30 at 14.27.13.png" descr="Screen Shot 2022-09-30 at 14.2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655" y="1570886"/>
            <a:ext cx="8221250" cy="471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87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88" name="Screen Shot 2022-09-30 at 14.03.49.png" descr="Screen Shot 2022-09-30 at 14.03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522" y="1570037"/>
            <a:ext cx="7620956" cy="460598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ctangle"/>
          <p:cNvSpPr/>
          <p:nvPr/>
        </p:nvSpPr>
        <p:spPr>
          <a:xfrm>
            <a:off x="3379588" y="1940051"/>
            <a:ext cx="5110672" cy="4295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0" name="Rectangle"/>
          <p:cNvSpPr/>
          <p:nvPr/>
        </p:nvSpPr>
        <p:spPr>
          <a:xfrm>
            <a:off x="1103206" y="1794139"/>
            <a:ext cx="1890483" cy="2853376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1" name="Fluxo de execução…"/>
          <p:cNvSpPr txBox="1"/>
          <p:nvPr/>
        </p:nvSpPr>
        <p:spPr>
          <a:xfrm>
            <a:off x="1151908" y="4706419"/>
            <a:ext cx="1793079" cy="5740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Fluxo de execução</a:t>
            </a:r>
          </a:p>
          <a:p>
            <a:pPr algn="ctr"/>
            <a:r>
              <a:t>Sequencial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32" name="6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3" name="Trabalham com valores booleanos e seu resultado também é booleano (verdadeiro ou falso)…"/>
          <p:cNvSpPr txBox="1"/>
          <p:nvPr>
            <p:ph type="body" sz="half" idx="1"/>
          </p:nvPr>
        </p:nvSpPr>
        <p:spPr>
          <a:xfrm>
            <a:off x="457200" y="1739900"/>
            <a:ext cx="8229600" cy="180610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Trabalham com valores booleanos e seu resultado também é booleano (verdadeiro ou falso)</a:t>
            </a:r>
          </a:p>
          <a:p>
            <a:pPr>
              <a:defRPr sz="2200"/>
            </a:pPr>
            <a:r>
              <a:t>Eles são usados somente em expressões lógicas</a:t>
            </a:r>
          </a:p>
          <a:p>
            <a:pPr>
              <a:defRPr sz="2200"/>
            </a:pPr>
            <a:r>
              <a:t>Usados para combinar condições simples, criando condições complexas</a:t>
            </a:r>
          </a:p>
        </p:txBody>
      </p:sp>
      <p:pic>
        <p:nvPicPr>
          <p:cNvPr id="734" name="Screen Shot 2022-09-30 at 14.28.11.png" descr="Screen Shot 2022-09-30 at 14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673" y="3881553"/>
            <a:ext cx="5081955" cy="1735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37" name="6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8" name="Idade &gt; 5 &amp;&amp; idade &lt; 10"/>
          <p:cNvSpPr txBox="1"/>
          <p:nvPr/>
        </p:nvSpPr>
        <p:spPr>
          <a:xfrm>
            <a:off x="1052152" y="2289797"/>
            <a:ext cx="2569157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&amp;&amp; idade &lt; 10</a:t>
            </a:r>
          </a:p>
        </p:txBody>
      </p:sp>
      <p:pic>
        <p:nvPicPr>
          <p:cNvPr id="739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241" y="2270746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Quando idade é 6, qual o resultado?"/>
          <p:cNvSpPr txBox="1"/>
          <p:nvPr/>
        </p:nvSpPr>
        <p:spPr>
          <a:xfrm>
            <a:off x="3833783" y="2296146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41" name="Quando idade é 11, qual o resultado?"/>
          <p:cNvSpPr txBox="1"/>
          <p:nvPr/>
        </p:nvSpPr>
        <p:spPr>
          <a:xfrm>
            <a:off x="3833783" y="2555200"/>
            <a:ext cx="36351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11, qual o resultado?</a:t>
            </a:r>
          </a:p>
        </p:txBody>
      </p:sp>
      <p:sp>
        <p:nvSpPr>
          <p:cNvPr id="742" name="Quando idade é 5, qual o resultado?"/>
          <p:cNvSpPr txBox="1"/>
          <p:nvPr/>
        </p:nvSpPr>
        <p:spPr>
          <a:xfrm>
            <a:off x="3833783" y="281440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5, qual o resultado?</a:t>
            </a:r>
          </a:p>
        </p:txBody>
      </p:sp>
      <p:sp>
        <p:nvSpPr>
          <p:cNvPr id="743" name="Operador E: gera um valor VERDADEIRO se ambas as condições forem verdadeiras"/>
          <p:cNvSpPr txBox="1"/>
          <p:nvPr/>
        </p:nvSpPr>
        <p:spPr>
          <a:xfrm>
            <a:off x="655719" y="1777892"/>
            <a:ext cx="78325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E: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ambas as condições forem verdadeiras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46" name="6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7" name="Idade &gt; 5 &amp;&amp; idade &lt; 10"/>
          <p:cNvSpPr txBox="1"/>
          <p:nvPr/>
        </p:nvSpPr>
        <p:spPr>
          <a:xfrm>
            <a:off x="1052152" y="2289797"/>
            <a:ext cx="2569157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&amp;&amp; idade &lt; 10</a:t>
            </a:r>
          </a:p>
        </p:txBody>
      </p:sp>
      <p:pic>
        <p:nvPicPr>
          <p:cNvPr id="748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241" y="2270746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Quando idade é 6, qual o resultado?"/>
          <p:cNvSpPr txBox="1"/>
          <p:nvPr/>
        </p:nvSpPr>
        <p:spPr>
          <a:xfrm>
            <a:off x="3833783" y="2296146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50" name="Quando idade é 11, qual o resultado?"/>
          <p:cNvSpPr txBox="1"/>
          <p:nvPr/>
        </p:nvSpPr>
        <p:spPr>
          <a:xfrm>
            <a:off x="3833783" y="2555200"/>
            <a:ext cx="36351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11, qual o resultado?</a:t>
            </a:r>
          </a:p>
        </p:txBody>
      </p:sp>
      <p:sp>
        <p:nvSpPr>
          <p:cNvPr id="751" name="Quando idade é 5, qual o resultado?"/>
          <p:cNvSpPr txBox="1"/>
          <p:nvPr/>
        </p:nvSpPr>
        <p:spPr>
          <a:xfrm>
            <a:off x="3833783" y="281440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5, qual o resultado?</a:t>
            </a:r>
          </a:p>
        </p:txBody>
      </p:sp>
      <p:sp>
        <p:nvSpPr>
          <p:cNvPr id="752" name="VERDADEIRO"/>
          <p:cNvSpPr txBox="1"/>
          <p:nvPr/>
        </p:nvSpPr>
        <p:spPr>
          <a:xfrm>
            <a:off x="7444819" y="2296146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753" name="FALSO"/>
          <p:cNvSpPr txBox="1"/>
          <p:nvPr/>
        </p:nvSpPr>
        <p:spPr>
          <a:xfrm>
            <a:off x="7444819" y="2564433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754" name="FALSO"/>
          <p:cNvSpPr txBox="1"/>
          <p:nvPr/>
        </p:nvSpPr>
        <p:spPr>
          <a:xfrm>
            <a:off x="7444819" y="2814401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755" name="Operador E: gera um valor VERDADEIRO se ambas as condições forem verdadeiras"/>
          <p:cNvSpPr txBox="1"/>
          <p:nvPr/>
        </p:nvSpPr>
        <p:spPr>
          <a:xfrm>
            <a:off x="655719" y="1777892"/>
            <a:ext cx="78325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E: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ambas as condições forem verdadeiras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58" name="6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59" name="Idade &gt; 5 || idade == 3"/>
          <p:cNvSpPr txBox="1"/>
          <p:nvPr/>
        </p:nvSpPr>
        <p:spPr>
          <a:xfrm>
            <a:off x="1079820" y="3729646"/>
            <a:ext cx="2531429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|| idade == 3</a:t>
            </a:r>
          </a:p>
        </p:txBody>
      </p:sp>
      <p:pic>
        <p:nvPicPr>
          <p:cNvPr id="760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58" y="3693133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Quando idade é 6, qual o resultado?"/>
          <p:cNvSpPr txBox="1"/>
          <p:nvPr/>
        </p:nvSpPr>
        <p:spPr>
          <a:xfrm>
            <a:off x="3833783" y="3705833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62" name="Quando idade é 2, qual o resultado?"/>
          <p:cNvSpPr txBox="1"/>
          <p:nvPr/>
        </p:nvSpPr>
        <p:spPr>
          <a:xfrm>
            <a:off x="3833783" y="3947424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763" name="Quando idade é 3, qual o resultado?"/>
          <p:cNvSpPr txBox="1"/>
          <p:nvPr/>
        </p:nvSpPr>
        <p:spPr>
          <a:xfrm>
            <a:off x="3833783" y="417405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3, qual o resultado?</a:t>
            </a:r>
          </a:p>
        </p:txBody>
      </p:sp>
      <p:sp>
        <p:nvSpPr>
          <p:cNvPr id="764" name="Operador OU: gera um valor VERDADEIRO se ao menos uma das condições for verdadeira"/>
          <p:cNvSpPr txBox="1"/>
          <p:nvPr/>
        </p:nvSpPr>
        <p:spPr>
          <a:xfrm>
            <a:off x="313879" y="3237616"/>
            <a:ext cx="85162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OU: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ao menos uma das condições for verdadeira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67" name="6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8" name="Idade &gt; 5 || idade == 3"/>
          <p:cNvSpPr txBox="1"/>
          <p:nvPr/>
        </p:nvSpPr>
        <p:spPr>
          <a:xfrm>
            <a:off x="1079820" y="3729646"/>
            <a:ext cx="2531429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|| idade == 3</a:t>
            </a:r>
          </a:p>
        </p:txBody>
      </p:sp>
      <p:pic>
        <p:nvPicPr>
          <p:cNvPr id="769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58" y="3693133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Quando idade é 6, qual o resultado?"/>
          <p:cNvSpPr txBox="1"/>
          <p:nvPr/>
        </p:nvSpPr>
        <p:spPr>
          <a:xfrm>
            <a:off x="3833783" y="3705833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71" name="Quando idade é 2, qual o resultado?"/>
          <p:cNvSpPr txBox="1"/>
          <p:nvPr/>
        </p:nvSpPr>
        <p:spPr>
          <a:xfrm>
            <a:off x="3833783" y="3947424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772" name="Quando idade é 3, qual o resultado?"/>
          <p:cNvSpPr txBox="1"/>
          <p:nvPr/>
        </p:nvSpPr>
        <p:spPr>
          <a:xfrm>
            <a:off x="3833783" y="417405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3, qual o resultado?</a:t>
            </a:r>
          </a:p>
        </p:txBody>
      </p:sp>
      <p:sp>
        <p:nvSpPr>
          <p:cNvPr id="773" name="VERDADEIRO"/>
          <p:cNvSpPr txBox="1"/>
          <p:nvPr/>
        </p:nvSpPr>
        <p:spPr>
          <a:xfrm>
            <a:off x="7444819" y="3712183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774" name="FALSO"/>
          <p:cNvSpPr txBox="1"/>
          <p:nvPr/>
        </p:nvSpPr>
        <p:spPr>
          <a:xfrm>
            <a:off x="7444819" y="3934724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775" name="VERDADEIRO"/>
          <p:cNvSpPr txBox="1"/>
          <p:nvPr/>
        </p:nvSpPr>
        <p:spPr>
          <a:xfrm>
            <a:off x="7444819" y="4174051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776" name="Operador OU: gera um valor VERDADEIRO se ao menos uma das condições for verdadeira"/>
          <p:cNvSpPr txBox="1"/>
          <p:nvPr/>
        </p:nvSpPr>
        <p:spPr>
          <a:xfrm>
            <a:off x="313879" y="3237616"/>
            <a:ext cx="85162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OU: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ao menos uma das condições for verdadeira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79" name="6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0" name="! (idade &gt; 5)"/>
          <p:cNvSpPr txBox="1"/>
          <p:nvPr/>
        </p:nvSpPr>
        <p:spPr>
          <a:xfrm>
            <a:off x="1035802" y="5134570"/>
            <a:ext cx="1301476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! (idade &gt; 5)</a:t>
            </a:r>
          </a:p>
        </p:txBody>
      </p:sp>
      <p:pic>
        <p:nvPicPr>
          <p:cNvPr id="781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72" y="5115520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Quando idade é 6, qual o resultado?"/>
          <p:cNvSpPr txBox="1"/>
          <p:nvPr/>
        </p:nvSpPr>
        <p:spPr>
          <a:xfrm>
            <a:off x="3833783" y="5140920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83" name="Quando idade é 2, qual o resultado?"/>
          <p:cNvSpPr txBox="1"/>
          <p:nvPr/>
        </p:nvSpPr>
        <p:spPr>
          <a:xfrm>
            <a:off x="3833783" y="5403767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784" name="Operador NÃO: inverte o valor retornado por uma condição"/>
          <p:cNvSpPr txBox="1"/>
          <p:nvPr/>
        </p:nvSpPr>
        <p:spPr>
          <a:xfrm>
            <a:off x="968246" y="4672602"/>
            <a:ext cx="56927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NÃO: </a:t>
            </a:r>
            <a:r>
              <a:t>inverte o valor retornado por uma condição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87" name="6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8" name="! (idade &gt; 5)"/>
          <p:cNvSpPr txBox="1"/>
          <p:nvPr/>
        </p:nvSpPr>
        <p:spPr>
          <a:xfrm>
            <a:off x="1035802" y="5134570"/>
            <a:ext cx="1301476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! (idade &gt; 5)</a:t>
            </a:r>
          </a:p>
        </p:txBody>
      </p:sp>
      <p:pic>
        <p:nvPicPr>
          <p:cNvPr id="789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72" y="5115520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Quando idade é 6, qual o resultado?"/>
          <p:cNvSpPr txBox="1"/>
          <p:nvPr/>
        </p:nvSpPr>
        <p:spPr>
          <a:xfrm>
            <a:off x="3833783" y="5140920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791" name="Quando idade é 2, qual o resultado?"/>
          <p:cNvSpPr txBox="1"/>
          <p:nvPr/>
        </p:nvSpPr>
        <p:spPr>
          <a:xfrm>
            <a:off x="3833783" y="5403767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792" name="FALSO"/>
          <p:cNvSpPr txBox="1"/>
          <p:nvPr/>
        </p:nvSpPr>
        <p:spPr>
          <a:xfrm>
            <a:off x="7444819" y="5140920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793" name="VERDADEIRO"/>
          <p:cNvSpPr txBox="1"/>
          <p:nvPr/>
        </p:nvSpPr>
        <p:spPr>
          <a:xfrm>
            <a:off x="7444819" y="5403767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794" name="Operador NÃO: inverte o valor retornado por uma condição"/>
          <p:cNvSpPr txBox="1"/>
          <p:nvPr/>
        </p:nvSpPr>
        <p:spPr>
          <a:xfrm>
            <a:off x="968246" y="4672602"/>
            <a:ext cx="56927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NÃO: </a:t>
            </a:r>
            <a:r>
              <a:t>inverte o valor retornado por uma condição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797" name="6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8" name="Idade &gt; 5 &amp;&amp; idade &lt; 10"/>
          <p:cNvSpPr txBox="1"/>
          <p:nvPr/>
        </p:nvSpPr>
        <p:spPr>
          <a:xfrm>
            <a:off x="1052152" y="2289797"/>
            <a:ext cx="2569157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&amp;&amp; idade &lt; 10</a:t>
            </a:r>
          </a:p>
        </p:txBody>
      </p:sp>
      <p:sp>
        <p:nvSpPr>
          <p:cNvPr id="799" name="Idade &gt; 5 || idade == 3"/>
          <p:cNvSpPr txBox="1"/>
          <p:nvPr/>
        </p:nvSpPr>
        <p:spPr>
          <a:xfrm>
            <a:off x="1079820" y="3729646"/>
            <a:ext cx="2531429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Idade &gt; 5 || idade == 3</a:t>
            </a:r>
          </a:p>
        </p:txBody>
      </p:sp>
      <p:sp>
        <p:nvSpPr>
          <p:cNvPr id="800" name="! (idade &gt; 5)"/>
          <p:cNvSpPr txBox="1"/>
          <p:nvPr/>
        </p:nvSpPr>
        <p:spPr>
          <a:xfrm>
            <a:off x="1035802" y="5134570"/>
            <a:ext cx="1301476" cy="345441"/>
          </a:xfrm>
          <a:prstGeom prst="rect">
            <a:avLst/>
          </a:prstGeom>
          <a:solidFill>
            <a:srgbClr val="FFFC79"/>
          </a:solidFill>
          <a:ln w="127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! (idade &gt; 5)</a:t>
            </a:r>
          </a:p>
        </p:txBody>
      </p:sp>
      <p:pic>
        <p:nvPicPr>
          <p:cNvPr id="801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241" y="2270746"/>
            <a:ext cx="370841" cy="37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758" y="3693133"/>
            <a:ext cx="370841" cy="37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encil.png" descr="penci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72" y="5115520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Quando idade é 6, qual o resultado?"/>
          <p:cNvSpPr txBox="1"/>
          <p:nvPr/>
        </p:nvSpPr>
        <p:spPr>
          <a:xfrm>
            <a:off x="3833783" y="2296146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805" name="Quando idade é 11, qual o resultado?"/>
          <p:cNvSpPr txBox="1"/>
          <p:nvPr/>
        </p:nvSpPr>
        <p:spPr>
          <a:xfrm>
            <a:off x="3833783" y="2555200"/>
            <a:ext cx="36351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11, qual o resultado?</a:t>
            </a:r>
          </a:p>
        </p:txBody>
      </p:sp>
      <p:sp>
        <p:nvSpPr>
          <p:cNvPr id="806" name="Quando idade é 5, qual o resultado?"/>
          <p:cNvSpPr txBox="1"/>
          <p:nvPr/>
        </p:nvSpPr>
        <p:spPr>
          <a:xfrm>
            <a:off x="3833783" y="281440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5, qual o resultado?</a:t>
            </a:r>
          </a:p>
        </p:txBody>
      </p:sp>
      <p:sp>
        <p:nvSpPr>
          <p:cNvPr id="807" name="Quando idade é 6, qual o resultado?"/>
          <p:cNvSpPr txBox="1"/>
          <p:nvPr/>
        </p:nvSpPr>
        <p:spPr>
          <a:xfrm>
            <a:off x="3833783" y="3705833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808" name="Quando idade é 2, qual o resultado?"/>
          <p:cNvSpPr txBox="1"/>
          <p:nvPr/>
        </p:nvSpPr>
        <p:spPr>
          <a:xfrm>
            <a:off x="3833783" y="3947424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809" name="Quando idade é 3, qual o resultado?"/>
          <p:cNvSpPr txBox="1"/>
          <p:nvPr/>
        </p:nvSpPr>
        <p:spPr>
          <a:xfrm>
            <a:off x="3833783" y="4174051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3, qual o resultado?</a:t>
            </a:r>
          </a:p>
        </p:txBody>
      </p:sp>
      <p:sp>
        <p:nvSpPr>
          <p:cNvPr id="810" name="Quando idade é 6, qual o resultado?"/>
          <p:cNvSpPr txBox="1"/>
          <p:nvPr/>
        </p:nvSpPr>
        <p:spPr>
          <a:xfrm>
            <a:off x="3833783" y="5140920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6, qual o resultado?</a:t>
            </a:r>
          </a:p>
        </p:txBody>
      </p:sp>
      <p:sp>
        <p:nvSpPr>
          <p:cNvPr id="811" name="Quando idade é 2, qual o resultado?"/>
          <p:cNvSpPr txBox="1"/>
          <p:nvPr/>
        </p:nvSpPr>
        <p:spPr>
          <a:xfrm>
            <a:off x="3833783" y="5403767"/>
            <a:ext cx="35090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Quando idade é 2, qual o resultado?</a:t>
            </a:r>
          </a:p>
        </p:txBody>
      </p:sp>
      <p:sp>
        <p:nvSpPr>
          <p:cNvPr id="812" name="VERDADEIRO"/>
          <p:cNvSpPr txBox="1"/>
          <p:nvPr/>
        </p:nvSpPr>
        <p:spPr>
          <a:xfrm>
            <a:off x="7444819" y="2296146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813" name="FALSO"/>
          <p:cNvSpPr txBox="1"/>
          <p:nvPr/>
        </p:nvSpPr>
        <p:spPr>
          <a:xfrm>
            <a:off x="7444819" y="2564433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814" name="FALSO"/>
          <p:cNvSpPr txBox="1"/>
          <p:nvPr/>
        </p:nvSpPr>
        <p:spPr>
          <a:xfrm>
            <a:off x="7444819" y="2814401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815" name="VERDADEIRO"/>
          <p:cNvSpPr txBox="1"/>
          <p:nvPr/>
        </p:nvSpPr>
        <p:spPr>
          <a:xfrm>
            <a:off x="7444819" y="3712183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816" name="FALSO"/>
          <p:cNvSpPr txBox="1"/>
          <p:nvPr/>
        </p:nvSpPr>
        <p:spPr>
          <a:xfrm>
            <a:off x="7444819" y="3934724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817" name="VERDADEIRO"/>
          <p:cNvSpPr txBox="1"/>
          <p:nvPr/>
        </p:nvSpPr>
        <p:spPr>
          <a:xfrm>
            <a:off x="7444819" y="4174051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818" name="FALSO"/>
          <p:cNvSpPr txBox="1"/>
          <p:nvPr/>
        </p:nvSpPr>
        <p:spPr>
          <a:xfrm>
            <a:off x="7444819" y="5140920"/>
            <a:ext cx="7305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FALSO</a:t>
            </a:r>
          </a:p>
        </p:txBody>
      </p:sp>
      <p:sp>
        <p:nvSpPr>
          <p:cNvPr id="819" name="VERDADEIRO"/>
          <p:cNvSpPr txBox="1"/>
          <p:nvPr/>
        </p:nvSpPr>
        <p:spPr>
          <a:xfrm>
            <a:off x="7444819" y="5403767"/>
            <a:ext cx="13857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9437FF"/>
                </a:solidFill>
              </a:defRPr>
            </a:lvl1pPr>
          </a:lstStyle>
          <a:p>
            <a:pPr/>
            <a:r>
              <a:t>VERDADEIRO</a:t>
            </a:r>
          </a:p>
        </p:txBody>
      </p:sp>
      <p:sp>
        <p:nvSpPr>
          <p:cNvPr id="820" name="Operador NÃO: inverte o valor retornado por uma condição"/>
          <p:cNvSpPr txBox="1"/>
          <p:nvPr/>
        </p:nvSpPr>
        <p:spPr>
          <a:xfrm>
            <a:off x="968246" y="4672602"/>
            <a:ext cx="569278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NÃO: </a:t>
            </a:r>
            <a:r>
              <a:t>inverte o valor retornado por uma condição</a:t>
            </a:r>
          </a:p>
        </p:txBody>
      </p:sp>
      <p:sp>
        <p:nvSpPr>
          <p:cNvPr id="821" name="Operador OU: gera um valor VERDADEIRO se ao menos uma das condições for verdadeira"/>
          <p:cNvSpPr txBox="1"/>
          <p:nvPr/>
        </p:nvSpPr>
        <p:spPr>
          <a:xfrm>
            <a:off x="313879" y="3237616"/>
            <a:ext cx="85162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OU: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ao menos uma das condições for verdadeira</a:t>
            </a:r>
          </a:p>
        </p:txBody>
      </p:sp>
      <p:sp>
        <p:nvSpPr>
          <p:cNvPr id="822" name="Operador E: gera um valor VERDADEIRO se ambas as condições forem verdadeiras"/>
          <p:cNvSpPr txBox="1"/>
          <p:nvPr/>
        </p:nvSpPr>
        <p:spPr>
          <a:xfrm>
            <a:off x="655719" y="1777892"/>
            <a:ext cx="78325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Operador </a:t>
            </a:r>
            <a:r>
              <a:rPr b="1"/>
              <a:t>E: </a:t>
            </a:r>
            <a:r>
              <a:t>gera um valor </a:t>
            </a:r>
            <a:r>
              <a:rPr b="1">
                <a:solidFill>
                  <a:srgbClr val="9437FF"/>
                </a:solidFill>
              </a:rPr>
              <a:t>VERDADEIRO </a:t>
            </a:r>
            <a:r>
              <a:t>se ambas as condições forem verdadeiras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Operadores Lógic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Operadores Lógicos</a:t>
            </a:r>
          </a:p>
        </p:txBody>
      </p:sp>
      <p:sp>
        <p:nvSpPr>
          <p:cNvPr id="825" name="6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26" name="Se quisermos saber se um número num é positivo e par"/>
          <p:cNvSpPr txBox="1"/>
          <p:nvPr>
            <p:ph type="body" sz="quarter" idx="1"/>
          </p:nvPr>
        </p:nvSpPr>
        <p:spPr>
          <a:xfrm>
            <a:off x="457200" y="1739900"/>
            <a:ext cx="8229600" cy="613597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Se quisermos saber se um número </a:t>
            </a:r>
            <a:r>
              <a:rPr b="1"/>
              <a:t>num</a:t>
            </a:r>
            <a:r>
              <a:t> é positivo e par</a:t>
            </a:r>
          </a:p>
        </p:txBody>
      </p:sp>
      <p:pic>
        <p:nvPicPr>
          <p:cNvPr id="827" name="Screen Shot 2022-09-30 at 14.30.09.png" descr="Screen Shot 2022-09-30 at 14.3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172" y="2439743"/>
            <a:ext cx="7533656" cy="3291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830" name="6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31" name="Faça um programa que leia três números quaisquer e imprima o maior deles"/>
          <p:cNvSpPr txBox="1"/>
          <p:nvPr/>
        </p:nvSpPr>
        <p:spPr>
          <a:xfrm>
            <a:off x="995056" y="1876544"/>
            <a:ext cx="7388584" cy="66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programa que leia três números quaisquer e imprima o maior deles</a:t>
            </a:r>
          </a:p>
        </p:txBody>
      </p:sp>
      <p:grpSp>
        <p:nvGrpSpPr>
          <p:cNvPr id="834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83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3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835" name="Faça um programa que duas notas de um aluno. Calcule e mostre a média aritmética das notas e uma mensagem conforme a tabela a seguir"/>
          <p:cNvSpPr txBox="1"/>
          <p:nvPr/>
        </p:nvSpPr>
        <p:spPr>
          <a:xfrm>
            <a:off x="979816" y="2719993"/>
            <a:ext cx="7388584" cy="95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Faça um programa que duas notas de um aluno. Calcule e mostre a média aritmética das notas e uma mensagem conforme a tabela a seguir</a:t>
            </a:r>
          </a:p>
        </p:txBody>
      </p:sp>
      <p:grpSp>
        <p:nvGrpSpPr>
          <p:cNvPr id="838" name="Group"/>
          <p:cNvGrpSpPr/>
          <p:nvPr/>
        </p:nvGrpSpPr>
        <p:grpSpPr>
          <a:xfrm>
            <a:off x="410942" y="2770612"/>
            <a:ext cx="366714" cy="373792"/>
            <a:chOff x="0" y="0"/>
            <a:chExt cx="366712" cy="373790"/>
          </a:xfrm>
        </p:grpSpPr>
        <p:sp>
          <p:nvSpPr>
            <p:cNvPr id="83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pic>
        <p:nvPicPr>
          <p:cNvPr id="839" name="Screen Shot 2022-09-30 at 14.33.11.png" descr="Screen Shot 2022-09-30 at 14.33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0847" y="4041079"/>
            <a:ext cx="3642306" cy="1648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194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95" name="Screen Shot 2022-09-30 at 14.03.49.png" descr="Screen Shot 2022-09-30 at 14.03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522" y="1570037"/>
            <a:ext cx="7620956" cy="460598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5858316" y="1940051"/>
            <a:ext cx="2631944" cy="42956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7" name="Rectangle"/>
          <p:cNvSpPr/>
          <p:nvPr/>
        </p:nvSpPr>
        <p:spPr>
          <a:xfrm>
            <a:off x="3614059" y="1829354"/>
            <a:ext cx="1890482" cy="2853375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8" name="Fluxo de execução…"/>
          <p:cNvSpPr txBox="1"/>
          <p:nvPr/>
        </p:nvSpPr>
        <p:spPr>
          <a:xfrm>
            <a:off x="3662760" y="4724026"/>
            <a:ext cx="1793080" cy="574041"/>
          </a:xfrm>
          <a:prstGeom prst="rect">
            <a:avLst/>
          </a:prstGeom>
          <a:solidFill>
            <a:srgbClr val="FFFC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Fluxo de execução</a:t>
            </a:r>
          </a:p>
          <a:p>
            <a:pPr algn="ctr"/>
            <a:r>
              <a:t>com desvio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842" name="7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43" name="Desenvolver a lógica para um programa que efetua o cálculo do reajuste de salário de um funcionário…"/>
          <p:cNvSpPr txBox="1"/>
          <p:nvPr/>
        </p:nvSpPr>
        <p:spPr>
          <a:xfrm>
            <a:off x="995056" y="1876544"/>
            <a:ext cx="7388584" cy="271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Desenvolver a lógica para um programa que efetua o cálculo do reajuste de salário de um funcionário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Salário &lt;= 500, reajuste 15%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Salário &gt; 500, mas Salário &lt;= 1000, reajuste será de 10%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Salário &gt; 1000, reajuste será de 5%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Ao final do programa, mostrar o valor do salário somado ao reajuste.</a:t>
            </a:r>
          </a:p>
        </p:txBody>
      </p:sp>
      <p:grpSp>
        <p:nvGrpSpPr>
          <p:cNvPr id="846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84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849" name="7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0" name="Faça um programa que recebe a idade de um nadador e classifique-o numa das seguintes categorias:…"/>
          <p:cNvSpPr txBox="1"/>
          <p:nvPr/>
        </p:nvSpPr>
        <p:spPr>
          <a:xfrm>
            <a:off x="995056" y="1876544"/>
            <a:ext cx="7388584" cy="212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Faça um programa que recebe a idade de um nadador e classifique-o numa das seguintes categorias: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Adulto (idade &gt;=18)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Juvenil (idade &gt;=14 e idade &lt; 18)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Infantil (idade &gt;=9 e idade &lt; 14)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- Mirim (idade &lt; 9)</a:t>
            </a:r>
          </a:p>
        </p:txBody>
      </p:sp>
      <p:grpSp>
        <p:nvGrpSpPr>
          <p:cNvPr id="853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85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856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57" name="Rounded Rectangle"/>
          <p:cNvSpPr/>
          <p:nvPr/>
        </p:nvSpPr>
        <p:spPr>
          <a:xfrm>
            <a:off x="685800" y="3719813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860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85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5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61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64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86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3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67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8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868" name="Referências"/>
          <p:cNvSpPr txBox="1"/>
          <p:nvPr/>
        </p:nvSpPr>
        <p:spPr>
          <a:xfrm>
            <a:off x="1267845" y="4374202"/>
            <a:ext cx="15428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69" name="Declarações IF, IF-ELSE"/>
          <p:cNvSpPr txBox="1"/>
          <p:nvPr/>
        </p:nvSpPr>
        <p:spPr>
          <a:xfrm>
            <a:off x="1255712" y="3240607"/>
            <a:ext cx="298252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Declarações IF, IF-ELSE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87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73" name="Declaração SWITCH"/>
          <p:cNvSpPr txBox="1"/>
          <p:nvPr/>
        </p:nvSpPr>
        <p:spPr>
          <a:xfrm>
            <a:off x="1255464" y="3807555"/>
            <a:ext cx="253058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Declaração SWITCH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76" name="7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77" name="Construções if-else facilitar a escrita de programas que devem escolher uma entre duas alternativas…"/>
          <p:cNvSpPr txBox="1"/>
          <p:nvPr>
            <p:ph type="body" idx="1"/>
          </p:nvPr>
        </p:nvSpPr>
        <p:spPr>
          <a:xfrm>
            <a:off x="457200" y="1739900"/>
            <a:ext cx="8229600" cy="4376976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Construções </a:t>
            </a:r>
            <a:r>
              <a:rPr b="1"/>
              <a:t>if-else</a:t>
            </a:r>
            <a:r>
              <a:t> facilitar a escrita de programas que devem escolher uma entre duas alternativas</a:t>
            </a:r>
          </a:p>
          <a:p>
            <a:pPr>
              <a:defRPr sz="2200"/>
            </a:pPr>
            <a:r>
              <a:t>Algumas vezes, entretanto, o programa necessita escolher uma entre várias alternativas</a:t>
            </a:r>
          </a:p>
          <a:p>
            <a:pPr>
              <a:defRPr sz="2200"/>
            </a:pPr>
            <a:r>
              <a:t>Embora </a:t>
            </a:r>
            <a:r>
              <a:rPr b="1"/>
              <a:t>if-else</a:t>
            </a:r>
            <a:r>
              <a:t> possa ser alinhado para executar vários testes condicionais, elas podem tornar o código muito complexo</a:t>
            </a:r>
          </a:p>
          <a:p>
            <a:pPr>
              <a:defRPr sz="2200"/>
            </a:pPr>
            <a:r>
              <a:t>Uma solução a ser considerada é utilizar uma construção para teste multi-condicional chamado </a:t>
            </a:r>
            <a:r>
              <a:rPr b="1"/>
              <a:t>switch</a:t>
            </a:r>
          </a:p>
          <a:p>
            <a:pPr>
              <a:defRPr sz="2200"/>
            </a:pPr>
            <a:r>
              <a:t>Porém, só opera com tipos de variável </a:t>
            </a:r>
            <a:r>
              <a:rPr b="1"/>
              <a:t>char</a:t>
            </a:r>
            <a:r>
              <a:t> ou </a:t>
            </a:r>
            <a:r>
              <a:rPr b="1"/>
              <a:t>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80" name="7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81" name="Screen Shot 2022-09-30 at 14.43.14.png" descr="Screen Shot 2022-09-30 at 14.4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496" y="1780860"/>
            <a:ext cx="5635008" cy="5061806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Rectangle"/>
          <p:cNvSpPr/>
          <p:nvPr/>
        </p:nvSpPr>
        <p:spPr>
          <a:xfrm>
            <a:off x="914675" y="5171361"/>
            <a:ext cx="7314649" cy="15432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85" name="7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86" name="Screen Shot 2022-09-30 at 14.43.14.png" descr="Screen Shot 2022-09-30 at 14.4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496" y="1780860"/>
            <a:ext cx="5635008" cy="5061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89" name="7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7" y="1570037"/>
            <a:ext cx="7254686" cy="4502106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Rectangle"/>
          <p:cNvSpPr/>
          <p:nvPr/>
        </p:nvSpPr>
        <p:spPr>
          <a:xfrm>
            <a:off x="905872" y="1570037"/>
            <a:ext cx="3456714" cy="49434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94" name="7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4657" y="1570037"/>
            <a:ext cx="7254686" cy="4502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898" name="7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9" name="Screen Shot 2022-09-30 at 14.45.31.png" descr="Screen Shot 2022-09-30 at 14.4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187" y="1570037"/>
            <a:ext cx="4504571" cy="4754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902" name="7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03" name="Screen Shot 2022-09-30 at 14.45.31.png" descr="Screen Shot 2022-09-30 at 14.4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187" y="1570037"/>
            <a:ext cx="4504571" cy="4754347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O computador pede sua escolha"/>
          <p:cNvSpPr txBox="1"/>
          <p:nvPr/>
        </p:nvSpPr>
        <p:spPr>
          <a:xfrm>
            <a:off x="5740413" y="2294234"/>
            <a:ext cx="307058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O computador pede sua escolha</a:t>
            </a:r>
          </a:p>
        </p:txBody>
      </p:sp>
      <p:sp>
        <p:nvSpPr>
          <p:cNvPr id="905" name="Line"/>
          <p:cNvSpPr/>
          <p:nvPr/>
        </p:nvSpPr>
        <p:spPr>
          <a:xfrm flipH="1">
            <a:off x="4919414" y="2460604"/>
            <a:ext cx="720021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01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2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243" y="2103940"/>
            <a:ext cx="3696578" cy="192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Declaração SWITCH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Declaração SWITCH</a:t>
            </a:r>
          </a:p>
        </p:txBody>
      </p:sp>
      <p:sp>
        <p:nvSpPr>
          <p:cNvPr id="908" name="8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09" name="Screen Shot 2022-09-30 at 14.45.31.png" descr="Screen Shot 2022-09-30 at 14.45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187" y="1570037"/>
            <a:ext cx="4504571" cy="4754347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De acordo com o valor, dispara…"/>
          <p:cNvSpPr txBox="1"/>
          <p:nvPr/>
        </p:nvSpPr>
        <p:spPr>
          <a:xfrm>
            <a:off x="5335447" y="2901682"/>
            <a:ext cx="350378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De acordo com o valor, dispara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o bloco de comandos correspondente</a:t>
            </a:r>
          </a:p>
        </p:txBody>
      </p:sp>
      <p:sp>
        <p:nvSpPr>
          <p:cNvPr id="911" name="Line"/>
          <p:cNvSpPr/>
          <p:nvPr/>
        </p:nvSpPr>
        <p:spPr>
          <a:xfrm flipH="1" flipV="1">
            <a:off x="2435045" y="3041641"/>
            <a:ext cx="2836916" cy="1"/>
          </a:xfrm>
          <a:prstGeom prst="line">
            <a:avLst/>
          </a:prstGeom>
          <a:ln w="381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914" name="8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15" name="Crie um programa onde:…"/>
          <p:cNvSpPr txBox="1"/>
          <p:nvPr/>
        </p:nvSpPr>
        <p:spPr>
          <a:xfrm>
            <a:off x="995056" y="1876544"/>
            <a:ext cx="7744438" cy="2000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Crie um programa onde: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- o usuário deve fornecer um valor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- o programa deve responder com o nome do dia da semana correspondente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- O programa não deve aceitar valores fora da faixa convencional, e deve apresentar uma mensagem de erro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91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7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pic>
        <p:nvPicPr>
          <p:cNvPr id="919" name="Screen Shot 2022-09-30 at 14.47.13.png" descr="Screen Shot 2022-09-30 at 14.4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7376" y="3957970"/>
            <a:ext cx="2003931" cy="2389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922" name="8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23" name="Crie um programa que inicialmente receba dois números inteiros. Depois disso, mostre um menu com as seguintes opções:…"/>
          <p:cNvSpPr txBox="1"/>
          <p:nvPr/>
        </p:nvSpPr>
        <p:spPr>
          <a:xfrm>
            <a:off x="995056" y="1876544"/>
            <a:ext cx="7744438" cy="2126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Crie um programa que inicialmente receba dois números inteiros. Depois disso, mostre um menu com as seguintes opções:</a:t>
            </a:r>
          </a:p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67368" indent="-267368" defTabSz="457200">
              <a:buSzPct val="100000"/>
              <a:buAutoNum type="arabicPeriod" startAt="1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Adição</a:t>
            </a:r>
          </a:p>
          <a:p>
            <a:pPr marL="267368" indent="-267368" defTabSz="457200">
              <a:buSzPct val="100000"/>
              <a:buAutoNum type="arabicPeriod" startAt="1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Subtração</a:t>
            </a:r>
          </a:p>
          <a:p>
            <a:pPr marL="267368" indent="-267368" defTabSz="457200">
              <a:buSzPct val="100000"/>
              <a:buAutoNum type="arabicPeriod" startAt="1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Multiplicação</a:t>
            </a:r>
          </a:p>
          <a:p>
            <a:pPr marL="267368" indent="-267368" defTabSz="457200">
              <a:buSzPct val="100000"/>
              <a:buAutoNum type="arabicPeriod" startAt="1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Divisão</a:t>
            </a:r>
          </a:p>
        </p:txBody>
      </p:sp>
      <p:grpSp>
        <p:nvGrpSpPr>
          <p:cNvPr id="926" name="Group"/>
          <p:cNvGrpSpPr/>
          <p:nvPr/>
        </p:nvGrpSpPr>
        <p:grpSpPr>
          <a:xfrm>
            <a:off x="426182" y="1927164"/>
            <a:ext cx="366714" cy="373791"/>
            <a:chOff x="0" y="0"/>
            <a:chExt cx="366712" cy="373790"/>
          </a:xfrm>
        </p:grpSpPr>
        <p:sp>
          <p:nvSpPr>
            <p:cNvPr id="92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5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927" name="Peça para o usuário informar um valor de 1 a 4. Baseado nesse valor, calcule e mostre o resultado da opção escolhida pelo usuário, levando em consideração os dois números inteiros recebidos."/>
          <p:cNvSpPr txBox="1"/>
          <p:nvPr/>
        </p:nvSpPr>
        <p:spPr>
          <a:xfrm>
            <a:off x="908696" y="4211498"/>
            <a:ext cx="7744438" cy="957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Peça para o usuário informar um valor de 1 a 4. Baseado nesse valor, calcule e mostre o resultado da opção escolhida pelo usuário, levando em consideração os dois números inteiros recebidos.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930" name="8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31" name="dungeon.jpeg" descr="dungeo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220" y="2609230"/>
            <a:ext cx="7249560" cy="349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34" name="Group"/>
          <p:cNvGrpSpPr/>
          <p:nvPr/>
        </p:nvGrpSpPr>
        <p:grpSpPr>
          <a:xfrm>
            <a:off x="426182" y="1883146"/>
            <a:ext cx="366714" cy="373791"/>
            <a:chOff x="0" y="0"/>
            <a:chExt cx="366712" cy="373790"/>
          </a:xfrm>
        </p:grpSpPr>
        <p:sp>
          <p:nvSpPr>
            <p:cNvPr id="93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3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35" name="Final Boss: implemente o jogo Pedra-Papel-Tesoura"/>
          <p:cNvSpPr txBox="1"/>
          <p:nvPr/>
        </p:nvSpPr>
        <p:spPr>
          <a:xfrm>
            <a:off x="995056" y="1876544"/>
            <a:ext cx="7744438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FF2600"/>
                </a:solidFill>
              </a:rPr>
              <a:t>Final Boss</a:t>
            </a:r>
            <a:r>
              <a:t>: implemente o jogo Pedra-Papel-Tesoura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938" name="8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39" name="dungeon.jpeg" descr="dungeon.jpeg"/>
          <p:cNvPicPr>
            <a:picLocks noChangeAspect="1"/>
          </p:cNvPicPr>
          <p:nvPr/>
        </p:nvPicPr>
        <p:blipFill>
          <a:blip r:embed="rId2">
            <a:alphaModFix amt="22788"/>
            <a:extLst/>
          </a:blip>
          <a:stretch>
            <a:fillRect/>
          </a:stretch>
        </p:blipFill>
        <p:spPr>
          <a:xfrm>
            <a:off x="947220" y="2609230"/>
            <a:ext cx="7249560" cy="349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2" name="Group"/>
          <p:cNvGrpSpPr/>
          <p:nvPr/>
        </p:nvGrpSpPr>
        <p:grpSpPr>
          <a:xfrm>
            <a:off x="426182" y="1883146"/>
            <a:ext cx="366714" cy="373791"/>
            <a:chOff x="0" y="0"/>
            <a:chExt cx="366712" cy="373790"/>
          </a:xfrm>
        </p:grpSpPr>
        <p:sp>
          <p:nvSpPr>
            <p:cNvPr id="9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41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43" name="Final Boss: implemente o jogo Pedra-Papel-Tesoura"/>
          <p:cNvSpPr txBox="1"/>
          <p:nvPr/>
        </p:nvSpPr>
        <p:spPr>
          <a:xfrm>
            <a:off x="995056" y="1876544"/>
            <a:ext cx="7744438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FF2600"/>
                </a:solidFill>
              </a:rPr>
              <a:t>Final Boss</a:t>
            </a:r>
            <a:r>
              <a:t>: implemente o jogo Pedra-Papel-Tesoura</a:t>
            </a:r>
          </a:p>
        </p:txBody>
      </p:sp>
      <p:sp>
        <p:nvSpPr>
          <p:cNvPr id="944" name="Dica: usar números aleatórios para realizar a jogada do computador. Utilize os seguintes comandos no seu programa:"/>
          <p:cNvSpPr/>
          <p:nvPr/>
        </p:nvSpPr>
        <p:spPr>
          <a:xfrm>
            <a:off x="1094722" y="2923806"/>
            <a:ext cx="6954556" cy="3169740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/>
            </a:pPr>
            <a:r>
              <a:rPr b="1"/>
              <a:t>Dica</a:t>
            </a:r>
            <a:r>
              <a:t>: usar números aleatórios para realizar a jogada do computador. Utilize os seguintes comandos no seu programa: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Exercíci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Exercícios</a:t>
            </a:r>
          </a:p>
        </p:txBody>
      </p:sp>
      <p:sp>
        <p:nvSpPr>
          <p:cNvPr id="947" name="8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48" name="dungeon.jpeg" descr="dungeon.jpeg"/>
          <p:cNvPicPr>
            <a:picLocks noChangeAspect="1"/>
          </p:cNvPicPr>
          <p:nvPr/>
        </p:nvPicPr>
        <p:blipFill>
          <a:blip r:embed="rId2">
            <a:alphaModFix amt="22788"/>
            <a:extLst/>
          </a:blip>
          <a:stretch>
            <a:fillRect/>
          </a:stretch>
        </p:blipFill>
        <p:spPr>
          <a:xfrm>
            <a:off x="947220" y="2609230"/>
            <a:ext cx="7249560" cy="349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51" name="Group"/>
          <p:cNvGrpSpPr/>
          <p:nvPr/>
        </p:nvGrpSpPr>
        <p:grpSpPr>
          <a:xfrm>
            <a:off x="426182" y="1883146"/>
            <a:ext cx="366714" cy="373791"/>
            <a:chOff x="0" y="0"/>
            <a:chExt cx="366712" cy="373790"/>
          </a:xfrm>
        </p:grpSpPr>
        <p:sp>
          <p:nvSpPr>
            <p:cNvPr id="9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50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52" name="Final Boss: implemente o jogo Pedra-Papel-Tesoura"/>
          <p:cNvSpPr txBox="1"/>
          <p:nvPr/>
        </p:nvSpPr>
        <p:spPr>
          <a:xfrm>
            <a:off x="995056" y="1876544"/>
            <a:ext cx="7744438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rPr b="1">
                <a:solidFill>
                  <a:srgbClr val="FF2600"/>
                </a:solidFill>
              </a:rPr>
              <a:t>Final Boss</a:t>
            </a:r>
            <a:r>
              <a:t>: implemente o jogo Pedra-Papel-Tesoura</a:t>
            </a:r>
          </a:p>
        </p:txBody>
      </p:sp>
      <p:sp>
        <p:nvSpPr>
          <p:cNvPr id="953" name="Dica: usar números aleatórios para realizar a jogada do computador. Utilize os seguintes comandos no seu programa:…"/>
          <p:cNvSpPr/>
          <p:nvPr/>
        </p:nvSpPr>
        <p:spPr>
          <a:xfrm>
            <a:off x="1094722" y="2923806"/>
            <a:ext cx="6954556" cy="3184046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1600"/>
            </a:pPr>
            <a:r>
              <a:rPr b="1"/>
              <a:t>Dica</a:t>
            </a:r>
            <a:r>
              <a:t>: usar números aleatórios para realizar a jogada do computador. Utilize os seguintes comandos no seu programa: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9051"/>
                </a:solidFill>
              </a:defRPr>
            </a:pPr>
            <a:r>
              <a:t>#include &lt;stdlib.h&gt; </a:t>
            </a:r>
            <a:r>
              <a:rPr>
                <a:solidFill>
                  <a:srgbClr val="000000"/>
                </a:solidFill>
              </a:rPr>
              <a:t>//</a:t>
            </a:r>
            <a:r>
              <a:rPr i="1">
                <a:solidFill>
                  <a:srgbClr val="000000"/>
                </a:solidFill>
              </a:rPr>
              <a:t> contem a função srand, que gera números aleatórios</a:t>
            </a:r>
            <a:endParaRPr>
              <a:solidFill>
                <a:srgbClr val="000000"/>
              </a:solidFill>
            </a:endParaRPr>
          </a:p>
          <a:p>
            <a:pPr>
              <a:defRPr sz="1600">
                <a:solidFill>
                  <a:srgbClr val="009051"/>
                </a:solidFill>
              </a:defRPr>
            </a:pPr>
            <a:r>
              <a:t>#include &lt;time.h&gt;   </a:t>
            </a:r>
            <a:r>
              <a:rPr>
                <a:solidFill>
                  <a:srgbClr val="000000"/>
                </a:solidFill>
              </a:rPr>
              <a:t>/* </a:t>
            </a:r>
            <a:r>
              <a:rPr i="1">
                <a:solidFill>
                  <a:srgbClr val="000000"/>
                </a:solidFill>
              </a:rPr>
              <a:t>trabalha com o tempo do computador, p sempre gerar</a:t>
            </a:r>
            <a:endParaRPr i="1">
              <a:solidFill>
                <a:srgbClr val="000000"/>
              </a:solidFill>
            </a:endParaRPr>
          </a:p>
          <a:p>
            <a:pPr>
              <a:defRPr sz="1600">
                <a:solidFill>
                  <a:srgbClr val="009051"/>
                </a:solidFill>
              </a:defRPr>
            </a:pPr>
            <a:r>
              <a:rPr i="1">
                <a:solidFill>
                  <a:srgbClr val="000000"/>
                </a:solidFill>
              </a:rPr>
              <a:t>                               números diferentes */</a:t>
            </a:r>
          </a:p>
          <a:p>
            <a:pPr>
              <a:defRPr sz="1600">
                <a:solidFill>
                  <a:srgbClr val="00F900"/>
                </a:solidFill>
              </a:defRPr>
            </a:pPr>
          </a:p>
          <a:p>
            <a:pPr>
              <a:defRPr sz="1600">
                <a:solidFill>
                  <a:srgbClr val="00F900"/>
                </a:solidFill>
              </a:defRPr>
            </a:pPr>
            <a:r>
              <a:rPr b="1">
                <a:solidFill>
                  <a:srgbClr val="531B93"/>
                </a:solidFill>
              </a:rPr>
              <a:t>int main</a:t>
            </a:r>
            <a:r>
              <a:t> </a:t>
            </a:r>
            <a:r>
              <a:rPr>
                <a:solidFill>
                  <a:srgbClr val="000000"/>
                </a:solidFill>
              </a:rPr>
              <a:t>() {</a:t>
            </a:r>
            <a:endParaRPr>
              <a:solidFill>
                <a:srgbClr val="000000"/>
              </a:solidFill>
            </a:endParaRPr>
          </a:p>
          <a:p>
            <a:pPr lvl="1">
              <a:defRPr sz="1600">
                <a:solidFill>
                  <a:srgbClr val="00F900"/>
                </a:solidFill>
              </a:defRPr>
            </a:pPr>
            <a:r>
              <a:rPr b="1">
                <a:solidFill>
                  <a:srgbClr val="531B93"/>
                </a:solidFill>
              </a:rPr>
              <a:t>int</a:t>
            </a:r>
            <a:r>
              <a:t> </a:t>
            </a:r>
            <a:r>
              <a:rPr>
                <a:solidFill>
                  <a:srgbClr val="000000"/>
                </a:solidFill>
              </a:rPr>
              <a:t>i;</a:t>
            </a:r>
            <a:endParaRPr>
              <a:solidFill>
                <a:srgbClr val="000000"/>
              </a:solidFill>
            </a:endParaRPr>
          </a:p>
          <a:p>
            <a:pPr lvl="1">
              <a:defRPr sz="1600">
                <a:solidFill>
                  <a:srgbClr val="00F900"/>
                </a:solidFill>
              </a:defRPr>
            </a:pPr>
            <a:r>
              <a:rPr b="1">
                <a:solidFill>
                  <a:srgbClr val="011993"/>
                </a:solidFill>
              </a:rPr>
              <a:t>srand</a:t>
            </a:r>
            <a:r>
              <a:rPr>
                <a:solidFill>
                  <a:srgbClr val="000000"/>
                </a:solidFill>
              </a:rPr>
              <a:t>( (unsigned)</a:t>
            </a:r>
            <a:r>
              <a:t> </a:t>
            </a:r>
            <a:r>
              <a:rPr b="1">
                <a:solidFill>
                  <a:srgbClr val="531B93"/>
                </a:solidFill>
              </a:rPr>
              <a:t>time</a:t>
            </a:r>
            <a:r>
              <a:t> </a:t>
            </a:r>
            <a:r>
              <a:rPr>
                <a:solidFill>
                  <a:srgbClr val="000000"/>
                </a:solidFill>
              </a:rPr>
              <a:t>(</a:t>
            </a:r>
            <a:r>
              <a:rPr b="1">
                <a:solidFill>
                  <a:srgbClr val="531B93"/>
                </a:solidFill>
              </a:rPr>
              <a:t>NULL</a:t>
            </a:r>
            <a:r>
              <a:rPr>
                <a:solidFill>
                  <a:srgbClr val="000000"/>
                </a:solidFill>
              </a:rPr>
              <a:t>)); </a:t>
            </a:r>
            <a:r>
              <a:rPr i="1">
                <a:solidFill>
                  <a:srgbClr val="000000"/>
                </a:solidFill>
              </a:rPr>
              <a:t>// inicia gerador de números aleatórios</a:t>
            </a:r>
            <a:endParaRPr i="1">
              <a:solidFill>
                <a:srgbClr val="000000"/>
              </a:solidFill>
            </a:endParaRPr>
          </a:p>
          <a:p>
            <a:pPr lvl="1">
              <a:defRPr sz="1600">
                <a:solidFill>
                  <a:srgbClr val="00F900"/>
                </a:solidFill>
              </a:defRPr>
            </a:pPr>
            <a:r>
              <a:rPr>
                <a:solidFill>
                  <a:srgbClr val="000000"/>
                </a:solidFill>
              </a:rPr>
              <a:t>i =</a:t>
            </a:r>
            <a:r>
              <a:t> </a:t>
            </a:r>
            <a:r>
              <a:rPr b="1">
                <a:solidFill>
                  <a:srgbClr val="531B93"/>
                </a:solidFill>
              </a:rPr>
              <a:t>rand</a:t>
            </a:r>
            <a:r>
              <a:rPr>
                <a:solidFill>
                  <a:srgbClr val="000000"/>
                </a:solidFill>
              </a:rPr>
              <a:t>() % 3;  // </a:t>
            </a:r>
            <a:r>
              <a:rPr i="1">
                <a:solidFill>
                  <a:srgbClr val="000000"/>
                </a:solidFill>
              </a:rPr>
              <a:t>gera números aleatórios entre 0 e 2 {0, 1, 2}</a:t>
            </a:r>
            <a:endParaRPr i="1">
              <a:solidFill>
                <a:srgbClr val="000000"/>
              </a:solidFill>
            </a:endParaRPr>
          </a:p>
          <a:p>
            <a:pPr lvl="1">
              <a:defRPr i="1" sz="1600"/>
            </a:pPr>
            <a:r>
              <a:t>// … seu programa continua daqui</a:t>
            </a:r>
          </a:p>
          <a:p>
            <a:pPr>
              <a:defRPr sz="16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956" name="8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7" name="Rounded Rectangle"/>
          <p:cNvSpPr/>
          <p:nvPr/>
        </p:nvSpPr>
        <p:spPr>
          <a:xfrm>
            <a:off x="685800" y="4286460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pSp>
        <p:nvGrpSpPr>
          <p:cNvPr id="960" name="Group"/>
          <p:cNvGrpSpPr/>
          <p:nvPr/>
        </p:nvGrpSpPr>
        <p:grpSpPr>
          <a:xfrm>
            <a:off x="781050" y="3240908"/>
            <a:ext cx="366713" cy="373792"/>
            <a:chOff x="0" y="0"/>
            <a:chExt cx="366712" cy="373790"/>
          </a:xfrm>
        </p:grpSpPr>
        <p:sp>
          <p:nvSpPr>
            <p:cNvPr id="95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5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61" name="Introdução"/>
          <p:cNvSpPr txBox="1"/>
          <p:nvPr/>
        </p:nvSpPr>
        <p:spPr>
          <a:xfrm>
            <a:off x="1273175" y="2678843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964" name="Group"/>
          <p:cNvGrpSpPr/>
          <p:nvPr/>
        </p:nvGrpSpPr>
        <p:grpSpPr>
          <a:xfrm>
            <a:off x="777875" y="2674510"/>
            <a:ext cx="366713" cy="373791"/>
            <a:chOff x="0" y="0"/>
            <a:chExt cx="366712" cy="373790"/>
          </a:xfrm>
        </p:grpSpPr>
        <p:sp>
          <p:nvSpPr>
            <p:cNvPr id="96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63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967" name="Group"/>
          <p:cNvGrpSpPr/>
          <p:nvPr/>
        </p:nvGrpSpPr>
        <p:grpSpPr>
          <a:xfrm>
            <a:off x="793431" y="4374202"/>
            <a:ext cx="366714" cy="373792"/>
            <a:chOff x="0" y="0"/>
            <a:chExt cx="366712" cy="373790"/>
          </a:xfrm>
        </p:grpSpPr>
        <p:sp>
          <p:nvSpPr>
            <p:cNvPr id="96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6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968" name="Referências"/>
          <p:cNvSpPr txBox="1"/>
          <p:nvPr/>
        </p:nvSpPr>
        <p:spPr>
          <a:xfrm>
            <a:off x="1267845" y="4374202"/>
            <a:ext cx="15428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969" name="Declarações IF, IF-ELSE"/>
          <p:cNvSpPr txBox="1"/>
          <p:nvPr/>
        </p:nvSpPr>
        <p:spPr>
          <a:xfrm>
            <a:off x="1255712" y="3240607"/>
            <a:ext cx="298252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Declarações IF, IF-ELSE</a:t>
            </a:r>
          </a:p>
        </p:txBody>
      </p:sp>
      <p:grpSp>
        <p:nvGrpSpPr>
          <p:cNvPr id="972" name="Group"/>
          <p:cNvGrpSpPr/>
          <p:nvPr/>
        </p:nvGrpSpPr>
        <p:grpSpPr>
          <a:xfrm>
            <a:off x="781050" y="3807555"/>
            <a:ext cx="366713" cy="373792"/>
            <a:chOff x="0" y="0"/>
            <a:chExt cx="366712" cy="373790"/>
          </a:xfrm>
        </p:grpSpPr>
        <p:sp>
          <p:nvSpPr>
            <p:cNvPr id="97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7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973" name="Declaração SWITCH"/>
          <p:cNvSpPr txBox="1"/>
          <p:nvPr/>
        </p:nvSpPr>
        <p:spPr>
          <a:xfrm>
            <a:off x="1255464" y="3807555"/>
            <a:ext cx="253058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Declaração SWITCH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8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76" name="[Souza et al, 2019]"/>
          <p:cNvSpPr txBox="1"/>
          <p:nvPr/>
        </p:nvSpPr>
        <p:spPr>
          <a:xfrm>
            <a:off x="688109" y="5797465"/>
            <a:ext cx="187936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[Souza et al, 2019]</a:t>
            </a:r>
          </a:p>
        </p:txBody>
      </p:sp>
      <p:sp>
        <p:nvSpPr>
          <p:cNvPr id="977" name="[Edelweiss &amp; Livi, 2014]"/>
          <p:cNvSpPr txBox="1"/>
          <p:nvPr/>
        </p:nvSpPr>
        <p:spPr>
          <a:xfrm>
            <a:off x="6401497" y="5797465"/>
            <a:ext cx="22679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[Edelweiss &amp; Livi, 2014]</a:t>
            </a:r>
          </a:p>
        </p:txBody>
      </p:sp>
      <p:sp>
        <p:nvSpPr>
          <p:cNvPr id="978" name="Referências sugerid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 sugeridas</a:t>
            </a:r>
          </a:p>
        </p:txBody>
      </p:sp>
      <p:sp>
        <p:nvSpPr>
          <p:cNvPr id="979" name="Rectangle"/>
          <p:cNvSpPr/>
          <p:nvPr/>
        </p:nvSpPr>
        <p:spPr>
          <a:xfrm>
            <a:off x="273328" y="2007210"/>
            <a:ext cx="2708925" cy="373268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80" name="Screen Shot 2022-08-11 at 21.58.07.png" descr="Screen Shot 2022-08-11 at 21.58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70" y="2092304"/>
            <a:ext cx="2544640" cy="3562497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Rectangle"/>
          <p:cNvSpPr/>
          <p:nvPr/>
        </p:nvSpPr>
        <p:spPr>
          <a:xfrm>
            <a:off x="6180992" y="1963192"/>
            <a:ext cx="2708925" cy="373268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82" name="Screen Shot 2023-03-21 at 15.46.08.png" descr="Screen Shot 2023-03-21 at 15.46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3135" y="2006013"/>
            <a:ext cx="2544640" cy="3647042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[Freeman, 2019]"/>
          <p:cNvSpPr txBox="1"/>
          <p:nvPr/>
        </p:nvSpPr>
        <p:spPr>
          <a:xfrm>
            <a:off x="3670935" y="5797465"/>
            <a:ext cx="1627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[Freeman, 2019]</a:t>
            </a:r>
          </a:p>
        </p:txBody>
      </p:sp>
      <p:sp>
        <p:nvSpPr>
          <p:cNvPr id="984" name="Rectangle"/>
          <p:cNvSpPr/>
          <p:nvPr/>
        </p:nvSpPr>
        <p:spPr>
          <a:xfrm>
            <a:off x="3227160" y="1984696"/>
            <a:ext cx="2708925" cy="3732684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85" name="Screen Shot 2023-03-30 at 12.12.51.png" descr="Screen Shot 2023-03-30 at 12.12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8684" y="2023426"/>
            <a:ext cx="2585877" cy="3655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</a:t>
            </a:r>
            <a:r>
              <a:rPr b="1"/>
              <a:t>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rafaelmantovani@utfpr.edu.br</a:t>
            </a:r>
          </a:p>
          <a:p>
            <a:pPr marL="0" indent="0" algn="ctr">
              <a:buClrTx/>
              <a:buSzTx/>
              <a:buNone/>
            </a:pPr>
            <a:r>
              <a:t>Prof. </a:t>
            </a:r>
            <a:r>
              <a:rPr b="1"/>
              <a:t>Adalberto</a:t>
            </a:r>
            <a:r>
              <a:t> Lazarini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adalbertoz@utfpr.edu.br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xempl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37FF"/>
                </a:solidFill>
              </a:defRPr>
            </a:lvl1pPr>
          </a:lstStyle>
          <a:p>
            <a:pPr/>
            <a:r>
              <a:t>Exemplo</a:t>
            </a:r>
          </a:p>
        </p:txBody>
      </p:sp>
      <p:sp>
        <p:nvSpPr>
          <p:cNvPr id="205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6" name="papel_pedra_tesoura.png" descr="papel_pedra_tesour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243" y="2103940"/>
            <a:ext cx="3696578" cy="192792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Vamos jogar? :)"/>
          <p:cNvSpPr txBox="1"/>
          <p:nvPr/>
        </p:nvSpPr>
        <p:spPr>
          <a:xfrm>
            <a:off x="3272830" y="4270474"/>
            <a:ext cx="2153405" cy="46609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600"/>
            </a:lvl1pPr>
          </a:lstStyle>
          <a:p>
            <a:pPr/>
            <a:r>
              <a:t>Vamos jogar?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